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4"/>
  </p:notesMasterIdLst>
  <p:sldIdLst>
    <p:sldId id="5055" r:id="rId2"/>
    <p:sldId id="5056" r:id="rId3"/>
    <p:sldId id="5072" r:id="rId4"/>
    <p:sldId id="5074" r:id="rId5"/>
    <p:sldId id="5076" r:id="rId6"/>
    <p:sldId id="5058" r:id="rId7"/>
    <p:sldId id="5062" r:id="rId8"/>
    <p:sldId id="5080" r:id="rId9"/>
    <p:sldId id="5081" r:id="rId10"/>
    <p:sldId id="5069" r:id="rId11"/>
    <p:sldId id="5079" r:id="rId12"/>
    <p:sldId id="5059" r:id="rId13"/>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Deck Template" id="{7E3EDA95-5259-473E-A9CE-A4948A5B6210}">
          <p14:sldIdLst>
            <p14:sldId id="5055"/>
            <p14:sldId id="5056"/>
            <p14:sldId id="5072"/>
            <p14:sldId id="5074"/>
            <p14:sldId id="5076"/>
            <p14:sldId id="5058"/>
            <p14:sldId id="5062"/>
            <p14:sldId id="5080"/>
            <p14:sldId id="5081"/>
            <p14:sldId id="5069"/>
            <p14:sldId id="5079"/>
            <p14:sldId id="50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E2E10-C82C-E5E5-9DC8-9ED803895AFB}" name="Shanker, Amulya" initials="SA" userId="S::shankera@wwt.com::a76408b4-9ee1-46bb-92fa-20a0c47ac937" providerId="AD"/>
  <p188:author id="{CA97AFAE-BFDD-B0C6-0B49-AC0704203C21}" name="Gupta, Ankur" initials="GA" userId="S::guptaan@wwt.com::bfe73d37-8d90-4d2b-a458-3e22f31d7938" providerId="AD"/>
  <p188:author id="{A56DA0D0-883F-86B4-B76E-0E684A7539F3}" name="Bhardwaj, Snigdha" initials="BS" userId="S::bhardwsn@wwt.com::3844fc3c-2a2c-474f-be22-806c6e8b9a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F"/>
    <a:srgbClr val="5A5AD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ABC0E-43DE-47B5-B317-57E2327A0C10}" v="1" dt="2023-07-01T10:36:08.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dwaj, Snigdha" userId="3844fc3c-2a2c-474f-be22-806c6e8b9ab2" providerId="ADAL" clId="{881ABC0E-43DE-47B5-B317-57E2327A0C10}"/>
    <pc:docChg chg="undo custSel delSld modSld delMainMaster delSection modSection">
      <pc:chgData name="Bhardwaj, Snigdha" userId="3844fc3c-2a2c-474f-be22-806c6e8b9ab2" providerId="ADAL" clId="{881ABC0E-43DE-47B5-B317-57E2327A0C10}" dt="2023-07-01T10:40:38.542" v="156" actId="20577"/>
      <pc:docMkLst>
        <pc:docMk/>
      </pc:docMkLst>
      <pc:sldChg chg="del">
        <pc:chgData name="Bhardwaj, Snigdha" userId="3844fc3c-2a2c-474f-be22-806c6e8b9ab2" providerId="ADAL" clId="{881ABC0E-43DE-47B5-B317-57E2327A0C10}" dt="2023-07-01T10:34:36.294" v="0" actId="18676"/>
        <pc:sldMkLst>
          <pc:docMk/>
          <pc:sldMk cId="1255950234" sldId="257"/>
        </pc:sldMkLst>
      </pc:sldChg>
      <pc:sldChg chg="del">
        <pc:chgData name="Bhardwaj, Snigdha" userId="3844fc3c-2a2c-474f-be22-806c6e8b9ab2" providerId="ADAL" clId="{881ABC0E-43DE-47B5-B317-57E2327A0C10}" dt="2023-07-01T10:34:36.294" v="0" actId="18676"/>
        <pc:sldMkLst>
          <pc:docMk/>
          <pc:sldMk cId="3113500609" sldId="258"/>
        </pc:sldMkLst>
      </pc:sldChg>
      <pc:sldChg chg="del">
        <pc:chgData name="Bhardwaj, Snigdha" userId="3844fc3c-2a2c-474f-be22-806c6e8b9ab2" providerId="ADAL" clId="{881ABC0E-43DE-47B5-B317-57E2327A0C10}" dt="2023-07-01T10:34:36.294" v="0" actId="18676"/>
        <pc:sldMkLst>
          <pc:docMk/>
          <pc:sldMk cId="2796238336" sldId="259"/>
        </pc:sldMkLst>
      </pc:sldChg>
      <pc:sldChg chg="del">
        <pc:chgData name="Bhardwaj, Snigdha" userId="3844fc3c-2a2c-474f-be22-806c6e8b9ab2" providerId="ADAL" clId="{881ABC0E-43DE-47B5-B317-57E2327A0C10}" dt="2023-07-01T10:34:36.294" v="0" actId="18676"/>
        <pc:sldMkLst>
          <pc:docMk/>
          <pc:sldMk cId="3007480011" sldId="260"/>
        </pc:sldMkLst>
      </pc:sldChg>
      <pc:sldChg chg="del">
        <pc:chgData name="Bhardwaj, Snigdha" userId="3844fc3c-2a2c-474f-be22-806c6e8b9ab2" providerId="ADAL" clId="{881ABC0E-43DE-47B5-B317-57E2327A0C10}" dt="2023-07-01T10:34:36.294" v="0" actId="18676"/>
        <pc:sldMkLst>
          <pc:docMk/>
          <pc:sldMk cId="904663383" sldId="261"/>
        </pc:sldMkLst>
      </pc:sldChg>
      <pc:sldChg chg="del">
        <pc:chgData name="Bhardwaj, Snigdha" userId="3844fc3c-2a2c-474f-be22-806c6e8b9ab2" providerId="ADAL" clId="{881ABC0E-43DE-47B5-B317-57E2327A0C10}" dt="2023-07-01T10:34:36.294" v="0" actId="18676"/>
        <pc:sldMkLst>
          <pc:docMk/>
          <pc:sldMk cId="3021514858" sldId="262"/>
        </pc:sldMkLst>
      </pc:sldChg>
      <pc:sldChg chg="del">
        <pc:chgData name="Bhardwaj, Snigdha" userId="3844fc3c-2a2c-474f-be22-806c6e8b9ab2" providerId="ADAL" clId="{881ABC0E-43DE-47B5-B317-57E2327A0C10}" dt="2023-07-01T10:38:53.423" v="143" actId="18676"/>
        <pc:sldMkLst>
          <pc:docMk/>
          <pc:sldMk cId="1316640942" sldId="1020"/>
        </pc:sldMkLst>
      </pc:sldChg>
      <pc:sldChg chg="del">
        <pc:chgData name="Bhardwaj, Snigdha" userId="3844fc3c-2a2c-474f-be22-806c6e8b9ab2" providerId="ADAL" clId="{881ABC0E-43DE-47B5-B317-57E2327A0C10}" dt="2023-07-01T10:38:53.423" v="143" actId="18676"/>
        <pc:sldMkLst>
          <pc:docMk/>
          <pc:sldMk cId="893836744" sldId="1026"/>
        </pc:sldMkLst>
      </pc:sldChg>
      <pc:sldChg chg="del">
        <pc:chgData name="Bhardwaj, Snigdha" userId="3844fc3c-2a2c-474f-be22-806c6e8b9ab2" providerId="ADAL" clId="{881ABC0E-43DE-47B5-B317-57E2327A0C10}" dt="2023-07-01T10:38:53.423" v="143" actId="18676"/>
        <pc:sldMkLst>
          <pc:docMk/>
          <pc:sldMk cId="3224347147" sldId="1027"/>
        </pc:sldMkLst>
      </pc:sldChg>
      <pc:sldChg chg="del">
        <pc:chgData name="Bhardwaj, Snigdha" userId="3844fc3c-2a2c-474f-be22-806c6e8b9ab2" providerId="ADAL" clId="{881ABC0E-43DE-47B5-B317-57E2327A0C10}" dt="2023-07-01T10:38:53.423" v="143" actId="18676"/>
        <pc:sldMkLst>
          <pc:docMk/>
          <pc:sldMk cId="765760463" sldId="1199"/>
        </pc:sldMkLst>
      </pc:sldChg>
      <pc:sldChg chg="del">
        <pc:chgData name="Bhardwaj, Snigdha" userId="3844fc3c-2a2c-474f-be22-806c6e8b9ab2" providerId="ADAL" clId="{881ABC0E-43DE-47B5-B317-57E2327A0C10}" dt="2023-07-01T10:38:53.423" v="143" actId="18676"/>
        <pc:sldMkLst>
          <pc:docMk/>
          <pc:sldMk cId="1766803411" sldId="1203"/>
        </pc:sldMkLst>
      </pc:sldChg>
      <pc:sldChg chg="del">
        <pc:chgData name="Bhardwaj, Snigdha" userId="3844fc3c-2a2c-474f-be22-806c6e8b9ab2" providerId="ADAL" clId="{881ABC0E-43DE-47B5-B317-57E2327A0C10}" dt="2023-07-01T10:38:53.423" v="143" actId="18676"/>
        <pc:sldMkLst>
          <pc:docMk/>
          <pc:sldMk cId="3117809779" sldId="1218"/>
        </pc:sldMkLst>
      </pc:sldChg>
      <pc:sldChg chg="del">
        <pc:chgData name="Bhardwaj, Snigdha" userId="3844fc3c-2a2c-474f-be22-806c6e8b9ab2" providerId="ADAL" clId="{881ABC0E-43DE-47B5-B317-57E2327A0C10}" dt="2023-07-01T10:38:53.423" v="143" actId="18676"/>
        <pc:sldMkLst>
          <pc:docMk/>
          <pc:sldMk cId="287172404" sldId="1233"/>
        </pc:sldMkLst>
      </pc:sldChg>
      <pc:sldChg chg="del">
        <pc:chgData name="Bhardwaj, Snigdha" userId="3844fc3c-2a2c-474f-be22-806c6e8b9ab2" providerId="ADAL" clId="{881ABC0E-43DE-47B5-B317-57E2327A0C10}" dt="2023-07-01T10:38:53.423" v="143" actId="18676"/>
        <pc:sldMkLst>
          <pc:docMk/>
          <pc:sldMk cId="3329042982" sldId="1234"/>
        </pc:sldMkLst>
      </pc:sldChg>
      <pc:sldChg chg="del">
        <pc:chgData name="Bhardwaj, Snigdha" userId="3844fc3c-2a2c-474f-be22-806c6e8b9ab2" providerId="ADAL" clId="{881ABC0E-43DE-47B5-B317-57E2327A0C10}" dt="2023-07-01T10:38:53.423" v="143" actId="18676"/>
        <pc:sldMkLst>
          <pc:docMk/>
          <pc:sldMk cId="4277693133" sldId="1244"/>
        </pc:sldMkLst>
      </pc:sldChg>
      <pc:sldChg chg="del">
        <pc:chgData name="Bhardwaj, Snigdha" userId="3844fc3c-2a2c-474f-be22-806c6e8b9ab2" providerId="ADAL" clId="{881ABC0E-43DE-47B5-B317-57E2327A0C10}" dt="2023-07-01T10:38:53.423" v="143" actId="18676"/>
        <pc:sldMkLst>
          <pc:docMk/>
          <pc:sldMk cId="878973667" sldId="1247"/>
        </pc:sldMkLst>
      </pc:sldChg>
      <pc:sldChg chg="del">
        <pc:chgData name="Bhardwaj, Snigdha" userId="3844fc3c-2a2c-474f-be22-806c6e8b9ab2" providerId="ADAL" clId="{881ABC0E-43DE-47B5-B317-57E2327A0C10}" dt="2023-07-01T10:38:53.423" v="143" actId="18676"/>
        <pc:sldMkLst>
          <pc:docMk/>
          <pc:sldMk cId="157838876" sldId="1259"/>
        </pc:sldMkLst>
      </pc:sldChg>
      <pc:sldChg chg="del">
        <pc:chgData name="Bhardwaj, Snigdha" userId="3844fc3c-2a2c-474f-be22-806c6e8b9ab2" providerId="ADAL" clId="{881ABC0E-43DE-47B5-B317-57E2327A0C10}" dt="2023-07-01T10:38:53.423" v="143" actId="18676"/>
        <pc:sldMkLst>
          <pc:docMk/>
          <pc:sldMk cId="1828703350" sldId="1260"/>
        </pc:sldMkLst>
      </pc:sldChg>
      <pc:sldChg chg="del">
        <pc:chgData name="Bhardwaj, Snigdha" userId="3844fc3c-2a2c-474f-be22-806c6e8b9ab2" providerId="ADAL" clId="{881ABC0E-43DE-47B5-B317-57E2327A0C10}" dt="2023-07-01T10:38:53.423" v="143" actId="18676"/>
        <pc:sldMkLst>
          <pc:docMk/>
          <pc:sldMk cId="99509015" sldId="1261"/>
        </pc:sldMkLst>
      </pc:sldChg>
      <pc:sldChg chg="del">
        <pc:chgData name="Bhardwaj, Snigdha" userId="3844fc3c-2a2c-474f-be22-806c6e8b9ab2" providerId="ADAL" clId="{881ABC0E-43DE-47B5-B317-57E2327A0C10}" dt="2023-07-01T10:38:53.423" v="143" actId="18676"/>
        <pc:sldMkLst>
          <pc:docMk/>
          <pc:sldMk cId="402413155" sldId="1270"/>
        </pc:sldMkLst>
      </pc:sldChg>
      <pc:sldChg chg="del">
        <pc:chgData name="Bhardwaj, Snigdha" userId="3844fc3c-2a2c-474f-be22-806c6e8b9ab2" providerId="ADAL" clId="{881ABC0E-43DE-47B5-B317-57E2327A0C10}" dt="2023-07-01T10:38:53.423" v="143" actId="18676"/>
        <pc:sldMkLst>
          <pc:docMk/>
          <pc:sldMk cId="3901128530" sldId="1272"/>
        </pc:sldMkLst>
      </pc:sldChg>
      <pc:sldChg chg="del">
        <pc:chgData name="Bhardwaj, Snigdha" userId="3844fc3c-2a2c-474f-be22-806c6e8b9ab2" providerId="ADAL" clId="{881ABC0E-43DE-47B5-B317-57E2327A0C10}" dt="2023-07-01T10:38:53.423" v="143" actId="18676"/>
        <pc:sldMkLst>
          <pc:docMk/>
          <pc:sldMk cId="991626502" sldId="1274"/>
        </pc:sldMkLst>
      </pc:sldChg>
      <pc:sldChg chg="del">
        <pc:chgData name="Bhardwaj, Snigdha" userId="3844fc3c-2a2c-474f-be22-806c6e8b9ab2" providerId="ADAL" clId="{881ABC0E-43DE-47B5-B317-57E2327A0C10}" dt="2023-07-01T10:38:53.423" v="143" actId="18676"/>
        <pc:sldMkLst>
          <pc:docMk/>
          <pc:sldMk cId="323262931" sldId="1280"/>
        </pc:sldMkLst>
      </pc:sldChg>
      <pc:sldChg chg="del">
        <pc:chgData name="Bhardwaj, Snigdha" userId="3844fc3c-2a2c-474f-be22-806c6e8b9ab2" providerId="ADAL" clId="{881ABC0E-43DE-47B5-B317-57E2327A0C10}" dt="2023-07-01T10:38:53.423" v="143" actId="18676"/>
        <pc:sldMkLst>
          <pc:docMk/>
          <pc:sldMk cId="753783737" sldId="1281"/>
        </pc:sldMkLst>
      </pc:sldChg>
      <pc:sldChg chg="del">
        <pc:chgData name="Bhardwaj, Snigdha" userId="3844fc3c-2a2c-474f-be22-806c6e8b9ab2" providerId="ADAL" clId="{881ABC0E-43DE-47B5-B317-57E2327A0C10}" dt="2023-07-01T10:38:53.423" v="143" actId="18676"/>
        <pc:sldMkLst>
          <pc:docMk/>
          <pc:sldMk cId="1876591181" sldId="1282"/>
        </pc:sldMkLst>
      </pc:sldChg>
      <pc:sldChg chg="del">
        <pc:chgData name="Bhardwaj, Snigdha" userId="3844fc3c-2a2c-474f-be22-806c6e8b9ab2" providerId="ADAL" clId="{881ABC0E-43DE-47B5-B317-57E2327A0C10}" dt="2023-07-01T10:38:53.423" v="143" actId="18676"/>
        <pc:sldMkLst>
          <pc:docMk/>
          <pc:sldMk cId="376225984" sldId="1283"/>
        </pc:sldMkLst>
      </pc:sldChg>
      <pc:sldChg chg="del">
        <pc:chgData name="Bhardwaj, Snigdha" userId="3844fc3c-2a2c-474f-be22-806c6e8b9ab2" providerId="ADAL" clId="{881ABC0E-43DE-47B5-B317-57E2327A0C10}" dt="2023-07-01T10:38:53.423" v="143" actId="18676"/>
        <pc:sldMkLst>
          <pc:docMk/>
          <pc:sldMk cId="2329889209" sldId="1286"/>
        </pc:sldMkLst>
      </pc:sldChg>
      <pc:sldChg chg="del">
        <pc:chgData name="Bhardwaj, Snigdha" userId="3844fc3c-2a2c-474f-be22-806c6e8b9ab2" providerId="ADAL" clId="{881ABC0E-43DE-47B5-B317-57E2327A0C10}" dt="2023-07-01T10:38:53.423" v="143" actId="18676"/>
        <pc:sldMkLst>
          <pc:docMk/>
          <pc:sldMk cId="1560196436" sldId="1287"/>
        </pc:sldMkLst>
      </pc:sldChg>
      <pc:sldChg chg="del">
        <pc:chgData name="Bhardwaj, Snigdha" userId="3844fc3c-2a2c-474f-be22-806c6e8b9ab2" providerId="ADAL" clId="{881ABC0E-43DE-47B5-B317-57E2327A0C10}" dt="2023-07-01T10:38:53.423" v="143" actId="18676"/>
        <pc:sldMkLst>
          <pc:docMk/>
          <pc:sldMk cId="2497699516" sldId="1289"/>
        </pc:sldMkLst>
      </pc:sldChg>
      <pc:sldChg chg="del">
        <pc:chgData name="Bhardwaj, Snigdha" userId="3844fc3c-2a2c-474f-be22-806c6e8b9ab2" providerId="ADAL" clId="{881ABC0E-43DE-47B5-B317-57E2327A0C10}" dt="2023-07-01T10:38:53.423" v="143" actId="18676"/>
        <pc:sldMkLst>
          <pc:docMk/>
          <pc:sldMk cId="1384399159" sldId="1290"/>
        </pc:sldMkLst>
      </pc:sldChg>
      <pc:sldChg chg="del">
        <pc:chgData name="Bhardwaj, Snigdha" userId="3844fc3c-2a2c-474f-be22-806c6e8b9ab2" providerId="ADAL" clId="{881ABC0E-43DE-47B5-B317-57E2327A0C10}" dt="2023-07-01T10:38:53.423" v="143" actId="18676"/>
        <pc:sldMkLst>
          <pc:docMk/>
          <pc:sldMk cId="512199690" sldId="1295"/>
        </pc:sldMkLst>
      </pc:sldChg>
      <pc:sldChg chg="del">
        <pc:chgData name="Bhardwaj, Snigdha" userId="3844fc3c-2a2c-474f-be22-806c6e8b9ab2" providerId="ADAL" clId="{881ABC0E-43DE-47B5-B317-57E2327A0C10}" dt="2023-07-01T10:38:53.423" v="143" actId="18676"/>
        <pc:sldMkLst>
          <pc:docMk/>
          <pc:sldMk cId="3129313981" sldId="1296"/>
        </pc:sldMkLst>
      </pc:sldChg>
      <pc:sldChg chg="del">
        <pc:chgData name="Bhardwaj, Snigdha" userId="3844fc3c-2a2c-474f-be22-806c6e8b9ab2" providerId="ADAL" clId="{881ABC0E-43DE-47B5-B317-57E2327A0C10}" dt="2023-07-01T10:38:53.423" v="143" actId="18676"/>
        <pc:sldMkLst>
          <pc:docMk/>
          <pc:sldMk cId="891811331" sldId="1297"/>
        </pc:sldMkLst>
      </pc:sldChg>
      <pc:sldChg chg="del">
        <pc:chgData name="Bhardwaj, Snigdha" userId="3844fc3c-2a2c-474f-be22-806c6e8b9ab2" providerId="ADAL" clId="{881ABC0E-43DE-47B5-B317-57E2327A0C10}" dt="2023-07-01T10:38:53.423" v="143" actId="18676"/>
        <pc:sldMkLst>
          <pc:docMk/>
          <pc:sldMk cId="4208867684" sldId="1301"/>
        </pc:sldMkLst>
      </pc:sldChg>
      <pc:sldChg chg="del">
        <pc:chgData name="Bhardwaj, Snigdha" userId="3844fc3c-2a2c-474f-be22-806c6e8b9ab2" providerId="ADAL" clId="{881ABC0E-43DE-47B5-B317-57E2327A0C10}" dt="2023-07-01T10:38:53.423" v="143" actId="18676"/>
        <pc:sldMkLst>
          <pc:docMk/>
          <pc:sldMk cId="1655365026" sldId="1302"/>
        </pc:sldMkLst>
      </pc:sldChg>
      <pc:sldChg chg="del">
        <pc:chgData name="Bhardwaj, Snigdha" userId="3844fc3c-2a2c-474f-be22-806c6e8b9ab2" providerId="ADAL" clId="{881ABC0E-43DE-47B5-B317-57E2327A0C10}" dt="2023-07-01T10:38:53.423" v="143" actId="18676"/>
        <pc:sldMkLst>
          <pc:docMk/>
          <pc:sldMk cId="3556824354" sldId="1304"/>
        </pc:sldMkLst>
      </pc:sldChg>
      <pc:sldChg chg="del">
        <pc:chgData name="Bhardwaj, Snigdha" userId="3844fc3c-2a2c-474f-be22-806c6e8b9ab2" providerId="ADAL" clId="{881ABC0E-43DE-47B5-B317-57E2327A0C10}" dt="2023-07-01T10:38:53.423" v="143" actId="18676"/>
        <pc:sldMkLst>
          <pc:docMk/>
          <pc:sldMk cId="1946394549" sldId="1305"/>
        </pc:sldMkLst>
      </pc:sldChg>
      <pc:sldChg chg="del">
        <pc:chgData name="Bhardwaj, Snigdha" userId="3844fc3c-2a2c-474f-be22-806c6e8b9ab2" providerId="ADAL" clId="{881ABC0E-43DE-47B5-B317-57E2327A0C10}" dt="2023-07-01T10:38:53.423" v="143" actId="18676"/>
        <pc:sldMkLst>
          <pc:docMk/>
          <pc:sldMk cId="2061356210" sldId="5036"/>
        </pc:sldMkLst>
      </pc:sldChg>
      <pc:sldChg chg="del">
        <pc:chgData name="Bhardwaj, Snigdha" userId="3844fc3c-2a2c-474f-be22-806c6e8b9ab2" providerId="ADAL" clId="{881ABC0E-43DE-47B5-B317-57E2327A0C10}" dt="2023-07-01T10:38:53.423" v="143" actId="18676"/>
        <pc:sldMkLst>
          <pc:docMk/>
          <pc:sldMk cId="3246595014" sldId="5037"/>
        </pc:sldMkLst>
      </pc:sldChg>
      <pc:sldChg chg="del">
        <pc:chgData name="Bhardwaj, Snigdha" userId="3844fc3c-2a2c-474f-be22-806c6e8b9ab2" providerId="ADAL" clId="{881ABC0E-43DE-47B5-B317-57E2327A0C10}" dt="2023-07-01T10:38:53.423" v="143" actId="18676"/>
        <pc:sldMkLst>
          <pc:docMk/>
          <pc:sldMk cId="3917795776" sldId="5039"/>
        </pc:sldMkLst>
      </pc:sldChg>
      <pc:sldChg chg="del">
        <pc:chgData name="Bhardwaj, Snigdha" userId="3844fc3c-2a2c-474f-be22-806c6e8b9ab2" providerId="ADAL" clId="{881ABC0E-43DE-47B5-B317-57E2327A0C10}" dt="2023-07-01T10:38:53.423" v="143" actId="18676"/>
        <pc:sldMkLst>
          <pc:docMk/>
          <pc:sldMk cId="1450598229" sldId="5040"/>
        </pc:sldMkLst>
      </pc:sldChg>
      <pc:sldChg chg="del">
        <pc:chgData name="Bhardwaj, Snigdha" userId="3844fc3c-2a2c-474f-be22-806c6e8b9ab2" providerId="ADAL" clId="{881ABC0E-43DE-47B5-B317-57E2327A0C10}" dt="2023-07-01T10:38:53.423" v="143" actId="18676"/>
        <pc:sldMkLst>
          <pc:docMk/>
          <pc:sldMk cId="1865558632" sldId="5041"/>
        </pc:sldMkLst>
      </pc:sldChg>
      <pc:sldChg chg="del">
        <pc:chgData name="Bhardwaj, Snigdha" userId="3844fc3c-2a2c-474f-be22-806c6e8b9ab2" providerId="ADAL" clId="{881ABC0E-43DE-47B5-B317-57E2327A0C10}" dt="2023-07-01T10:38:53.423" v="143" actId="18676"/>
        <pc:sldMkLst>
          <pc:docMk/>
          <pc:sldMk cId="1748268422" sldId="5042"/>
        </pc:sldMkLst>
      </pc:sldChg>
      <pc:sldChg chg="del">
        <pc:chgData name="Bhardwaj, Snigdha" userId="3844fc3c-2a2c-474f-be22-806c6e8b9ab2" providerId="ADAL" clId="{881ABC0E-43DE-47B5-B317-57E2327A0C10}" dt="2023-07-01T10:34:36.294" v="0" actId="18676"/>
        <pc:sldMkLst>
          <pc:docMk/>
          <pc:sldMk cId="1366132031" sldId="5043"/>
        </pc:sldMkLst>
      </pc:sldChg>
      <pc:sldChg chg="del">
        <pc:chgData name="Bhardwaj, Snigdha" userId="3844fc3c-2a2c-474f-be22-806c6e8b9ab2" providerId="ADAL" clId="{881ABC0E-43DE-47B5-B317-57E2327A0C10}" dt="2023-07-01T10:34:41.892" v="2" actId="18676"/>
        <pc:sldMkLst>
          <pc:docMk/>
          <pc:sldMk cId="889722667" sldId="5049"/>
        </pc:sldMkLst>
      </pc:sldChg>
      <pc:sldChg chg="del">
        <pc:chgData name="Bhardwaj, Snigdha" userId="3844fc3c-2a2c-474f-be22-806c6e8b9ab2" providerId="ADAL" clId="{881ABC0E-43DE-47B5-B317-57E2327A0C10}" dt="2023-07-01T10:38:53.423" v="143" actId="18676"/>
        <pc:sldMkLst>
          <pc:docMk/>
          <pc:sldMk cId="3279554921" sldId="5052"/>
        </pc:sldMkLst>
      </pc:sldChg>
      <pc:sldChg chg="del">
        <pc:chgData name="Bhardwaj, Snigdha" userId="3844fc3c-2a2c-474f-be22-806c6e8b9ab2" providerId="ADAL" clId="{881ABC0E-43DE-47B5-B317-57E2327A0C10}" dt="2023-07-01T10:34:41.892" v="2" actId="18676"/>
        <pc:sldMkLst>
          <pc:docMk/>
          <pc:sldMk cId="382401589" sldId="5054"/>
        </pc:sldMkLst>
      </pc:sldChg>
      <pc:sldChg chg="delSp modSp mod">
        <pc:chgData name="Bhardwaj, Snigdha" userId="3844fc3c-2a2c-474f-be22-806c6e8b9ab2" providerId="ADAL" clId="{881ABC0E-43DE-47B5-B317-57E2327A0C10}" dt="2023-07-01T10:37:24.720" v="114" actId="20577"/>
        <pc:sldMkLst>
          <pc:docMk/>
          <pc:sldMk cId="3778839655" sldId="5055"/>
        </pc:sldMkLst>
        <pc:spChg chg="del">
          <ac:chgData name="Bhardwaj, Snigdha" userId="3844fc3c-2a2c-474f-be22-806c6e8b9ab2" providerId="ADAL" clId="{881ABC0E-43DE-47B5-B317-57E2327A0C10}" dt="2023-07-01T10:36:06.508" v="59" actId="478"/>
          <ac:spMkLst>
            <pc:docMk/>
            <pc:sldMk cId="3778839655" sldId="5055"/>
            <ac:spMk id="2" creationId="{5BA71C07-F7B0-65B6-84FF-AD2F4E79429D}"/>
          </ac:spMkLst>
        </pc:spChg>
        <pc:spChg chg="mod">
          <ac:chgData name="Bhardwaj, Snigdha" userId="3844fc3c-2a2c-474f-be22-806c6e8b9ab2" providerId="ADAL" clId="{881ABC0E-43DE-47B5-B317-57E2327A0C10}" dt="2023-07-01T10:36:03.908" v="58" actId="20577"/>
          <ac:spMkLst>
            <pc:docMk/>
            <pc:sldMk cId="3778839655" sldId="5055"/>
            <ac:spMk id="5" creationId="{CCD0B0F2-4309-45A3-A99E-4F152CEFF5E6}"/>
          </ac:spMkLst>
        </pc:spChg>
        <pc:spChg chg="mod">
          <ac:chgData name="Bhardwaj, Snigdha" userId="3844fc3c-2a2c-474f-be22-806c6e8b9ab2" providerId="ADAL" clId="{881ABC0E-43DE-47B5-B317-57E2327A0C10}" dt="2023-07-01T10:37:24.720" v="114" actId="20577"/>
          <ac:spMkLst>
            <pc:docMk/>
            <pc:sldMk cId="3778839655" sldId="5055"/>
            <ac:spMk id="6" creationId="{BE993E83-2AA5-459F-B4CB-E9A02A8098F7}"/>
          </ac:spMkLst>
        </pc:spChg>
        <pc:picChg chg="del">
          <ac:chgData name="Bhardwaj, Snigdha" userId="3844fc3c-2a2c-474f-be22-806c6e8b9ab2" providerId="ADAL" clId="{881ABC0E-43DE-47B5-B317-57E2327A0C10}" dt="2023-07-01T10:36:08.409" v="60" actId="478"/>
          <ac:picMkLst>
            <pc:docMk/>
            <pc:sldMk cId="3778839655" sldId="5055"/>
            <ac:picMk id="4" creationId="{4F09C2E7-D431-447E-8B1A-29E8135373E8}"/>
          </ac:picMkLst>
        </pc:picChg>
      </pc:sldChg>
      <pc:sldChg chg="modSp mod">
        <pc:chgData name="Bhardwaj, Snigdha" userId="3844fc3c-2a2c-474f-be22-806c6e8b9ab2" providerId="ADAL" clId="{881ABC0E-43DE-47B5-B317-57E2327A0C10}" dt="2023-07-01T10:40:38.542" v="156" actId="20577"/>
        <pc:sldMkLst>
          <pc:docMk/>
          <pc:sldMk cId="3303026756" sldId="5056"/>
        </pc:sldMkLst>
        <pc:spChg chg="mod">
          <ac:chgData name="Bhardwaj, Snigdha" userId="3844fc3c-2a2c-474f-be22-806c6e8b9ab2" providerId="ADAL" clId="{881ABC0E-43DE-47B5-B317-57E2327A0C10}" dt="2023-07-01T10:40:04.061" v="148" actId="20577"/>
          <ac:spMkLst>
            <pc:docMk/>
            <pc:sldMk cId="3303026756" sldId="5056"/>
            <ac:spMk id="5" creationId="{F5F1C2A8-A496-413C-A12B-6B89FE481AB1}"/>
          </ac:spMkLst>
        </pc:spChg>
        <pc:spChg chg="mod">
          <ac:chgData name="Bhardwaj, Snigdha" userId="3844fc3c-2a2c-474f-be22-806c6e8b9ab2" providerId="ADAL" clId="{881ABC0E-43DE-47B5-B317-57E2327A0C10}" dt="2023-07-01T10:40:38.542" v="156" actId="20577"/>
          <ac:spMkLst>
            <pc:docMk/>
            <pc:sldMk cId="3303026756" sldId="5056"/>
            <ac:spMk id="9" creationId="{3F5AA907-3029-456A-BCAE-A1953274A8C0}"/>
          </ac:spMkLst>
        </pc:spChg>
      </pc:sldChg>
      <pc:sldChg chg="modSp mod">
        <pc:chgData name="Bhardwaj, Snigdha" userId="3844fc3c-2a2c-474f-be22-806c6e8b9ab2" providerId="ADAL" clId="{881ABC0E-43DE-47B5-B317-57E2327A0C10}" dt="2023-07-01T10:38:18.168" v="141" actId="20577"/>
        <pc:sldMkLst>
          <pc:docMk/>
          <pc:sldMk cId="1052720544" sldId="5062"/>
        </pc:sldMkLst>
        <pc:spChg chg="mod">
          <ac:chgData name="Bhardwaj, Snigdha" userId="3844fc3c-2a2c-474f-be22-806c6e8b9ab2" providerId="ADAL" clId="{881ABC0E-43DE-47B5-B317-57E2327A0C10}" dt="2023-07-01T10:38:02.228" v="115" actId="113"/>
          <ac:spMkLst>
            <pc:docMk/>
            <pc:sldMk cId="1052720544" sldId="5062"/>
            <ac:spMk id="2" creationId="{77982DD3-E282-4B62-BA70-E9246D391350}"/>
          </ac:spMkLst>
        </pc:spChg>
        <pc:spChg chg="mod">
          <ac:chgData name="Bhardwaj, Snigdha" userId="3844fc3c-2a2c-474f-be22-806c6e8b9ab2" providerId="ADAL" clId="{881ABC0E-43DE-47B5-B317-57E2327A0C10}" dt="2023-07-01T10:38:18.168" v="141" actId="20577"/>
          <ac:spMkLst>
            <pc:docMk/>
            <pc:sldMk cId="1052720544" sldId="5062"/>
            <ac:spMk id="7" creationId="{5AFDA4B2-691B-4FD4-AE04-85F9CDA02C30}"/>
          </ac:spMkLst>
        </pc:spChg>
      </pc:sldChg>
      <pc:sldChg chg="del">
        <pc:chgData name="Bhardwaj, Snigdha" userId="3844fc3c-2a2c-474f-be22-806c6e8b9ab2" providerId="ADAL" clId="{881ABC0E-43DE-47B5-B317-57E2327A0C10}" dt="2023-07-01T10:34:38.676" v="1" actId="18676"/>
        <pc:sldMkLst>
          <pc:docMk/>
          <pc:sldMk cId="1884970341" sldId="5063"/>
        </pc:sldMkLst>
      </pc:sldChg>
      <pc:sldChg chg="del">
        <pc:chgData name="Bhardwaj, Snigdha" userId="3844fc3c-2a2c-474f-be22-806c6e8b9ab2" providerId="ADAL" clId="{881ABC0E-43DE-47B5-B317-57E2327A0C10}" dt="2023-07-01T10:34:38.676" v="1" actId="18676"/>
        <pc:sldMkLst>
          <pc:docMk/>
          <pc:sldMk cId="2121999116" sldId="5064"/>
        </pc:sldMkLst>
      </pc:sldChg>
      <pc:sldChg chg="del">
        <pc:chgData name="Bhardwaj, Snigdha" userId="3844fc3c-2a2c-474f-be22-806c6e8b9ab2" providerId="ADAL" clId="{881ABC0E-43DE-47B5-B317-57E2327A0C10}" dt="2023-07-01T10:34:38.676" v="1" actId="18676"/>
        <pc:sldMkLst>
          <pc:docMk/>
          <pc:sldMk cId="588289281" sldId="5065"/>
        </pc:sldMkLst>
      </pc:sldChg>
      <pc:sldChg chg="del">
        <pc:chgData name="Bhardwaj, Snigdha" userId="3844fc3c-2a2c-474f-be22-806c6e8b9ab2" providerId="ADAL" clId="{881ABC0E-43DE-47B5-B317-57E2327A0C10}" dt="2023-07-01T10:34:38.676" v="1" actId="18676"/>
        <pc:sldMkLst>
          <pc:docMk/>
          <pc:sldMk cId="2656793688" sldId="5066"/>
        </pc:sldMkLst>
      </pc:sldChg>
      <pc:sldChg chg="del">
        <pc:chgData name="Bhardwaj, Snigdha" userId="3844fc3c-2a2c-474f-be22-806c6e8b9ab2" providerId="ADAL" clId="{881ABC0E-43DE-47B5-B317-57E2327A0C10}" dt="2023-07-01T10:34:38.676" v="1" actId="18676"/>
        <pc:sldMkLst>
          <pc:docMk/>
          <pc:sldMk cId="676866466" sldId="5067"/>
        </pc:sldMkLst>
      </pc:sldChg>
      <pc:sldChg chg="del">
        <pc:chgData name="Bhardwaj, Snigdha" userId="3844fc3c-2a2c-474f-be22-806c6e8b9ab2" providerId="ADAL" clId="{881ABC0E-43DE-47B5-B317-57E2327A0C10}" dt="2023-07-01T10:34:38.676" v="1" actId="18676"/>
        <pc:sldMkLst>
          <pc:docMk/>
          <pc:sldMk cId="2728474482" sldId="5068"/>
        </pc:sldMkLst>
      </pc:sldChg>
      <pc:sldChg chg="modSp mod">
        <pc:chgData name="Bhardwaj, Snigdha" userId="3844fc3c-2a2c-474f-be22-806c6e8b9ab2" providerId="ADAL" clId="{881ABC0E-43DE-47B5-B317-57E2327A0C10}" dt="2023-07-01T10:38:28.027" v="142" actId="113"/>
        <pc:sldMkLst>
          <pc:docMk/>
          <pc:sldMk cId="2268141921" sldId="5069"/>
        </pc:sldMkLst>
        <pc:spChg chg="mod">
          <ac:chgData name="Bhardwaj, Snigdha" userId="3844fc3c-2a2c-474f-be22-806c6e8b9ab2" providerId="ADAL" clId="{881ABC0E-43DE-47B5-B317-57E2327A0C10}" dt="2023-07-01T10:38:28.027" v="142" actId="113"/>
          <ac:spMkLst>
            <pc:docMk/>
            <pc:sldMk cId="2268141921" sldId="5069"/>
            <ac:spMk id="2" creationId="{9970215C-6C21-5D4F-FF5C-75DDB7C094B4}"/>
          </ac:spMkLst>
        </pc:spChg>
      </pc:sldChg>
      <pc:sldMasterChg chg="del delSldLayout">
        <pc:chgData name="Bhardwaj, Snigdha" userId="3844fc3c-2a2c-474f-be22-806c6e8b9ab2" providerId="ADAL" clId="{881ABC0E-43DE-47B5-B317-57E2327A0C10}" dt="2023-07-01T10:38:53.423" v="143" actId="18676"/>
        <pc:sldMasterMkLst>
          <pc:docMk/>
          <pc:sldMasterMk cId="3505503768" sldId="2147483648"/>
        </pc:sldMasterMkLst>
        <pc:sldLayoutChg chg="del">
          <pc:chgData name="Bhardwaj, Snigdha" userId="3844fc3c-2a2c-474f-be22-806c6e8b9ab2" providerId="ADAL" clId="{881ABC0E-43DE-47B5-B317-57E2327A0C10}" dt="2023-07-01T10:38:53.423" v="143" actId="18676"/>
          <pc:sldLayoutMkLst>
            <pc:docMk/>
            <pc:sldMasterMk cId="3505503768" sldId="2147483648"/>
            <pc:sldLayoutMk cId="1204691931" sldId="214748364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037575994" sldId="214748365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99276165" sldId="214748365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845516952" sldId="2147483652"/>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63933810" sldId="2147483653"/>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168895068" sldId="2147483654"/>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51657630" sldId="2147483655"/>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757632310" sldId="2147483656"/>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271166646" sldId="2147483657"/>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602828462" sldId="2147483658"/>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63940750" sldId="214748365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897653539" sldId="214748366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238087693" sldId="214748366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4194912748"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E5E68-40E5-4B0C-B11D-739C7156B38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A906035B-FDA6-47D5-B1FB-C02154684ABD}">
      <dgm:prSet phldrT="[Text]" custT="1"/>
      <dgm:spPr/>
      <dgm:t>
        <a:bodyPr/>
        <a:lstStyle/>
        <a:p>
          <a:r>
            <a:rPr lang="en-US" sz="1100" dirty="0"/>
            <a:t>Data Exploration</a:t>
          </a:r>
          <a:endParaRPr lang="en-IN" sz="1100" dirty="0"/>
        </a:p>
      </dgm:t>
    </dgm:pt>
    <dgm:pt modelId="{C9EA938A-61B2-4693-8DFF-1DA016A5AB5D}" type="parTrans" cxnId="{D369DBDD-91E0-4EBA-9547-D022E3D46A64}">
      <dgm:prSet/>
      <dgm:spPr/>
      <dgm:t>
        <a:bodyPr/>
        <a:lstStyle/>
        <a:p>
          <a:endParaRPr lang="en-IN"/>
        </a:p>
      </dgm:t>
    </dgm:pt>
    <dgm:pt modelId="{97995A1B-B71E-40DB-BABA-62E84481B8F6}" type="sibTrans" cxnId="{D369DBDD-91E0-4EBA-9547-D022E3D46A64}">
      <dgm:prSet/>
      <dgm:spPr/>
      <dgm:t>
        <a:bodyPr/>
        <a:lstStyle/>
        <a:p>
          <a:endParaRPr lang="en-IN"/>
        </a:p>
      </dgm:t>
    </dgm:pt>
    <dgm:pt modelId="{9661EFDB-EF40-4995-A8F0-09D108102C41}">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Visual Inspection of rows and columns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5A776E89-BACB-4271-A186-21A759F00977}" type="parTrans" cxnId="{FA95AF00-B5A4-43B1-8AEB-2745227D0DFA}">
      <dgm:prSet/>
      <dgm:spPr/>
      <dgm:t>
        <a:bodyPr/>
        <a:lstStyle/>
        <a:p>
          <a:endParaRPr lang="en-IN"/>
        </a:p>
      </dgm:t>
    </dgm:pt>
    <dgm:pt modelId="{80A7759F-6C36-4FA5-9A3F-E7269D0B767F}" type="sibTrans" cxnId="{FA95AF00-B5A4-43B1-8AEB-2745227D0DFA}">
      <dgm:prSet/>
      <dgm:spPr/>
      <dgm:t>
        <a:bodyPr/>
        <a:lstStyle/>
        <a:p>
          <a:endParaRPr lang="en-IN"/>
        </a:p>
      </dgm:t>
    </dgm:pt>
    <dgm:pt modelId="{6D7A979D-1A21-4CCA-8E9D-14F0D94D3B48}">
      <dgm:prSet phldrT="[Text]" custT="1"/>
      <dgm:spPr/>
      <dgm:t>
        <a:bodyPr/>
        <a:lstStyle/>
        <a:p>
          <a:r>
            <a:rPr lang="en-US" sz="1050" dirty="0"/>
            <a:t>Data Processing</a:t>
          </a:r>
          <a:endParaRPr lang="en-IN" sz="1050" dirty="0"/>
        </a:p>
      </dgm:t>
    </dgm:pt>
    <dgm:pt modelId="{678E3FF7-D258-4243-BAF2-F0B12DEF8FF9}" type="parTrans" cxnId="{C3E27DF8-FE71-47D4-B62F-2122496B5F0C}">
      <dgm:prSet/>
      <dgm:spPr/>
      <dgm:t>
        <a:bodyPr/>
        <a:lstStyle/>
        <a:p>
          <a:endParaRPr lang="en-IN"/>
        </a:p>
      </dgm:t>
    </dgm:pt>
    <dgm:pt modelId="{30C0BF21-AA97-4A11-8740-D0B0246ABF08}" type="sibTrans" cxnId="{C3E27DF8-FE71-47D4-B62F-2122496B5F0C}">
      <dgm:prSet/>
      <dgm:spPr/>
      <dgm:t>
        <a:bodyPr/>
        <a:lstStyle/>
        <a:p>
          <a:endParaRPr lang="en-IN"/>
        </a:p>
      </dgm:t>
    </dgm:pt>
    <dgm:pt modelId="{DB70112A-5B19-4B35-B05D-8542E92A5457}">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Dropping columns with more than 48% NA values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F9A0F031-65F6-45DA-98D4-A71B2CC4E9A1}" type="parTrans" cxnId="{77D3A9D0-3439-44E1-829D-4EBFEFE9EE91}">
      <dgm:prSet/>
      <dgm:spPr/>
      <dgm:t>
        <a:bodyPr/>
        <a:lstStyle/>
        <a:p>
          <a:endParaRPr lang="en-IN"/>
        </a:p>
      </dgm:t>
    </dgm:pt>
    <dgm:pt modelId="{4E360AAC-9924-4B21-9FF7-99E7630338E0}" type="sibTrans" cxnId="{77D3A9D0-3439-44E1-829D-4EBFEFE9EE91}">
      <dgm:prSet/>
      <dgm:spPr/>
      <dgm:t>
        <a:bodyPr/>
        <a:lstStyle/>
        <a:p>
          <a:endParaRPr lang="en-IN"/>
        </a:p>
      </dgm:t>
    </dgm:pt>
    <dgm:pt modelId="{30EDFE96-DDB0-45F6-9379-4845AA73D8F0}">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NA value imputation with median for numeric and mode for object type</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0CCBDD2F-83DA-44DA-9DCA-92057F8B0914}" type="parTrans" cxnId="{661F4411-04ED-4382-8B5C-832B003990F8}">
      <dgm:prSet/>
      <dgm:spPr/>
      <dgm:t>
        <a:bodyPr/>
        <a:lstStyle/>
        <a:p>
          <a:endParaRPr lang="en-IN"/>
        </a:p>
      </dgm:t>
    </dgm:pt>
    <dgm:pt modelId="{D3A88122-6F4A-4D90-93DB-02AC065BC9DD}" type="sibTrans" cxnId="{661F4411-04ED-4382-8B5C-832B003990F8}">
      <dgm:prSet/>
      <dgm:spPr/>
      <dgm:t>
        <a:bodyPr/>
        <a:lstStyle/>
        <a:p>
          <a:endParaRPr lang="en-IN"/>
        </a:p>
      </dgm:t>
    </dgm:pt>
    <dgm:pt modelId="{E096AE49-EA53-4B65-9EBF-9029BACBC62A}">
      <dgm:prSet phldrT="[Text]" custT="1"/>
      <dgm:spPr/>
      <dgm:t>
        <a:bodyPr/>
        <a:lstStyle/>
        <a:p>
          <a:r>
            <a:rPr lang="en-US" sz="1050" dirty="0"/>
            <a:t>Feature Engineering</a:t>
          </a:r>
          <a:endParaRPr lang="en-IN" sz="1050" dirty="0"/>
        </a:p>
      </dgm:t>
    </dgm:pt>
    <dgm:pt modelId="{577444E5-0CBB-4842-AFB5-CCC93075F2C7}" type="parTrans" cxnId="{B849E80D-B54A-41C0-A77B-FCA102266159}">
      <dgm:prSet/>
      <dgm:spPr/>
      <dgm:t>
        <a:bodyPr/>
        <a:lstStyle/>
        <a:p>
          <a:endParaRPr lang="en-IN"/>
        </a:p>
      </dgm:t>
    </dgm:pt>
    <dgm:pt modelId="{F4400879-6C87-46C8-A534-689D81C3B34B}" type="sibTrans" cxnId="{B849E80D-B54A-41C0-A77B-FCA102266159}">
      <dgm:prSet/>
      <dgm:spPr/>
      <dgm:t>
        <a:bodyPr/>
        <a:lstStyle/>
        <a:p>
          <a:endParaRPr lang="en-IN"/>
        </a:p>
      </dgm:t>
    </dgm:pt>
    <dgm:pt modelId="{6ED75E48-BDB6-4FD2-9D45-E50037D951AE}">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Encoding of the categorical columns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FD83D867-A444-4584-BAAA-A572945E1F66}" type="parTrans" cxnId="{0E32E82D-7C35-4A8F-8CC8-FCF20EAB0851}">
      <dgm:prSet/>
      <dgm:spPr/>
      <dgm:t>
        <a:bodyPr/>
        <a:lstStyle/>
        <a:p>
          <a:endParaRPr lang="en-IN"/>
        </a:p>
      </dgm:t>
    </dgm:pt>
    <dgm:pt modelId="{21C00522-D5EE-43E5-85D3-C51D998DF5C0}" type="sibTrans" cxnId="{0E32E82D-7C35-4A8F-8CC8-FCF20EAB0851}">
      <dgm:prSet/>
      <dgm:spPr/>
      <dgm:t>
        <a:bodyPr/>
        <a:lstStyle/>
        <a:p>
          <a:endParaRPr lang="en-IN"/>
        </a:p>
      </dgm:t>
    </dgm:pt>
    <dgm:pt modelId="{DD56BAB9-DFE0-4E12-A65B-B3AF47685A78}">
      <dgm:prSet phldrT="[Text]" custT="1"/>
      <dgm:spPr/>
      <dgm:t>
        <a:bodyPr/>
        <a:lstStyle/>
        <a:p>
          <a:r>
            <a:rPr lang="en-US" sz="1050" dirty="0"/>
            <a:t>Model Fitting</a:t>
          </a:r>
          <a:endParaRPr lang="en-IN" sz="1050" dirty="0"/>
        </a:p>
      </dgm:t>
    </dgm:pt>
    <dgm:pt modelId="{78EE7336-D7D6-4650-BD50-EDF44B5E1ADF}" type="parTrans" cxnId="{6C52375A-4401-409E-AF8C-0CF75C627A83}">
      <dgm:prSet/>
      <dgm:spPr/>
      <dgm:t>
        <a:bodyPr/>
        <a:lstStyle/>
        <a:p>
          <a:endParaRPr lang="en-IN"/>
        </a:p>
      </dgm:t>
    </dgm:pt>
    <dgm:pt modelId="{B9EA40C4-B470-41E7-AF18-3B9FA57F2A60}" type="sibTrans" cxnId="{6C52375A-4401-409E-AF8C-0CF75C627A83}">
      <dgm:prSet/>
      <dgm:spPr/>
      <dgm:t>
        <a:bodyPr/>
        <a:lstStyle/>
        <a:p>
          <a:endParaRPr lang="en-IN"/>
        </a:p>
      </dgm:t>
    </dgm:pt>
    <dgm:pt modelId="{0685FEEB-D493-48C1-9911-A570FFEE8C9A}">
      <dgm:prSet phldrT="[Text]" custT="1"/>
      <dgm:spPr/>
      <dgm:t>
        <a:bodyPr/>
        <a:lstStyle/>
        <a:p>
          <a:r>
            <a:rPr lang="en-US" sz="1050" dirty="0"/>
            <a:t>Model Accuracy</a:t>
          </a:r>
          <a:endParaRPr lang="en-IN" sz="1050" dirty="0"/>
        </a:p>
      </dgm:t>
    </dgm:pt>
    <dgm:pt modelId="{61F73405-0F00-4E33-ABF4-077A44045EDD}" type="parTrans" cxnId="{A2A0FD22-0121-46C7-ABEF-A7134F4DC0E5}">
      <dgm:prSet/>
      <dgm:spPr/>
      <dgm:t>
        <a:bodyPr/>
        <a:lstStyle/>
        <a:p>
          <a:endParaRPr lang="en-IN"/>
        </a:p>
      </dgm:t>
    </dgm:pt>
    <dgm:pt modelId="{FB851DD4-2E7C-45E1-BE8C-25D5536DB81B}" type="sibTrans" cxnId="{A2A0FD22-0121-46C7-ABEF-A7134F4DC0E5}">
      <dgm:prSet/>
      <dgm:spPr/>
      <dgm:t>
        <a:bodyPr/>
        <a:lstStyle/>
        <a:p>
          <a:endParaRPr lang="en-IN"/>
        </a:p>
      </dgm:t>
    </dgm:pt>
    <dgm:pt modelId="{1A1EC592-B3E8-4242-A38A-9C777F522B26}">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Data summarization for finding anomalies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BD762FED-55E6-404A-8E86-E3462E643CC3}" type="sibTrans" cxnId="{62663E43-C0F6-4FF4-932F-3897414C71E5}">
      <dgm:prSet/>
      <dgm:spPr/>
      <dgm:t>
        <a:bodyPr/>
        <a:lstStyle/>
        <a:p>
          <a:endParaRPr lang="en-IN"/>
        </a:p>
      </dgm:t>
    </dgm:pt>
    <dgm:pt modelId="{21903693-30DA-458E-A4EC-07F798F381CF}" type="parTrans" cxnId="{62663E43-C0F6-4FF4-932F-3897414C71E5}">
      <dgm:prSet/>
      <dgm:spPr/>
      <dgm:t>
        <a:bodyPr/>
        <a:lstStyle/>
        <a:p>
          <a:endParaRPr lang="en-IN"/>
        </a:p>
      </dgm:t>
    </dgm:pt>
    <dgm:pt modelId="{0565030E-925D-4938-B947-B686D322154B}">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Tokenization of the Narrative column</a:t>
          </a:r>
          <a:r>
            <a:rPr lang="en-US" sz="1600" dirty="0">
              <a:solidFill>
                <a:schemeClr val="bg2">
                  <a:lumMod val="50000"/>
                </a:schemeClr>
              </a:solidFill>
              <a:latin typeface="Arial" panose="020B0604020202020204" pitchFamily="34" charset="0"/>
              <a:cs typeface="Arial" panose="020B0604020202020204" pitchFamily="34" charset="0"/>
            </a:rPr>
            <a:t>.</a:t>
          </a:r>
          <a:endParaRPr lang="en-IN" sz="1600" dirty="0">
            <a:solidFill>
              <a:schemeClr val="bg2">
                <a:lumMod val="50000"/>
              </a:schemeClr>
            </a:solidFill>
            <a:latin typeface="Arial" panose="020B0604020202020204" pitchFamily="34" charset="0"/>
            <a:cs typeface="Arial" panose="020B0604020202020204" pitchFamily="34" charset="0"/>
          </a:endParaRPr>
        </a:p>
      </dgm:t>
    </dgm:pt>
    <dgm:pt modelId="{E4E16CC0-0520-4E6D-BC7C-6083525BDC38}" type="parTrans" cxnId="{7F0243B0-DD41-414B-83BF-517584929883}">
      <dgm:prSet/>
      <dgm:spPr/>
      <dgm:t>
        <a:bodyPr/>
        <a:lstStyle/>
        <a:p>
          <a:endParaRPr lang="en-IN"/>
        </a:p>
      </dgm:t>
    </dgm:pt>
    <dgm:pt modelId="{CA3C8BBC-1AB9-45AD-8404-732CA2F034C4}" type="sibTrans" cxnId="{7F0243B0-DD41-414B-83BF-517584929883}">
      <dgm:prSet/>
      <dgm:spPr/>
      <dgm:t>
        <a:bodyPr/>
        <a:lstStyle/>
        <a:p>
          <a:endParaRPr lang="en-IN"/>
        </a:p>
      </dgm:t>
    </dgm:pt>
    <dgm:pt modelId="{C2C20336-ACA8-4676-AE40-BB3DCFB69A41}">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Finding the most important features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CEAEA105-5806-48DC-8A5A-9D0B1E338B25}" type="parTrans" cxnId="{4E8CCA21-4414-4262-947E-E89D614307AF}">
      <dgm:prSet/>
      <dgm:spPr/>
      <dgm:t>
        <a:bodyPr/>
        <a:lstStyle/>
        <a:p>
          <a:endParaRPr lang="en-IN"/>
        </a:p>
      </dgm:t>
    </dgm:pt>
    <dgm:pt modelId="{C2C5E6DB-05F8-4A70-A7C0-9F9BC34DC9C4}" type="sibTrans" cxnId="{4E8CCA21-4414-4262-947E-E89D614307AF}">
      <dgm:prSet/>
      <dgm:spPr/>
      <dgm:t>
        <a:bodyPr/>
        <a:lstStyle/>
        <a:p>
          <a:endParaRPr lang="en-IN"/>
        </a:p>
      </dgm:t>
    </dgm:pt>
    <dgm:pt modelId="{819C7034-39FB-4E31-8F71-39CC279D0E3A}">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Fitting the Random Forest model for classification.</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7CCEE050-7A8A-4051-9713-1393230FA038}" type="parTrans" cxnId="{E4F3638D-03B8-43F8-A9FB-9035E8E7A6E3}">
      <dgm:prSet/>
      <dgm:spPr/>
      <dgm:t>
        <a:bodyPr/>
        <a:lstStyle/>
        <a:p>
          <a:endParaRPr lang="en-IN"/>
        </a:p>
      </dgm:t>
    </dgm:pt>
    <dgm:pt modelId="{6A017F01-3737-437B-95DB-3B46A42C05C3}" type="sibTrans" cxnId="{E4F3638D-03B8-43F8-A9FB-9035E8E7A6E3}">
      <dgm:prSet/>
      <dgm:spPr/>
      <dgm:t>
        <a:bodyPr/>
        <a:lstStyle/>
        <a:p>
          <a:endParaRPr lang="en-IN"/>
        </a:p>
      </dgm:t>
    </dgm:pt>
    <dgm:pt modelId="{112F8C66-7D06-441A-A6A6-11E0DC9D9CC2}">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Training the model &amp; checking for accuracy.</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8EBDABA8-8479-4977-85B9-49E3DEF20057}" type="parTrans" cxnId="{4BC5A495-860F-4F76-BB64-DC2026790D6C}">
      <dgm:prSet/>
      <dgm:spPr/>
      <dgm:t>
        <a:bodyPr/>
        <a:lstStyle/>
        <a:p>
          <a:endParaRPr lang="en-IN"/>
        </a:p>
      </dgm:t>
    </dgm:pt>
    <dgm:pt modelId="{FAECC563-AE07-4FA1-A217-CE0EFDF2052A}" type="sibTrans" cxnId="{4BC5A495-860F-4F76-BB64-DC2026790D6C}">
      <dgm:prSet/>
      <dgm:spPr/>
      <dgm:t>
        <a:bodyPr/>
        <a:lstStyle/>
        <a:p>
          <a:endParaRPr lang="en-IN"/>
        </a:p>
      </dgm:t>
    </dgm:pt>
    <dgm:pt modelId="{3C757FC1-0E2A-41B3-A867-5D34AC53939D}">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Splitting the data into test, train in ratio of 80:20</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59B85ADA-6A2F-44D9-800C-60A703084AD3}" type="parTrans" cxnId="{8A04575A-FDB9-453A-9CC1-6930550590F2}">
      <dgm:prSet/>
      <dgm:spPr/>
      <dgm:t>
        <a:bodyPr/>
        <a:lstStyle/>
        <a:p>
          <a:endParaRPr lang="en-IN"/>
        </a:p>
      </dgm:t>
    </dgm:pt>
    <dgm:pt modelId="{F721A326-E3D4-45FA-8040-442ED639C89F}" type="sibTrans" cxnId="{8A04575A-FDB9-453A-9CC1-6930550590F2}">
      <dgm:prSet/>
      <dgm:spPr/>
      <dgm:t>
        <a:bodyPr/>
        <a:lstStyle/>
        <a:p>
          <a:endParaRPr lang="en-IN"/>
        </a:p>
      </dgm:t>
    </dgm:pt>
    <dgm:pt modelId="{8B8AE1FD-B114-40F2-8D73-564D3EFAF922}">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Confusion Matrix and ROC curve for measuring the model performance on the unknown data</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07A0B2C2-4313-4D10-9975-B0338CB11F64}" type="parTrans" cxnId="{58AB8A30-FAEB-43CB-8A54-54CC2ACB771A}">
      <dgm:prSet/>
      <dgm:spPr/>
      <dgm:t>
        <a:bodyPr/>
        <a:lstStyle/>
        <a:p>
          <a:endParaRPr lang="en-IN"/>
        </a:p>
      </dgm:t>
    </dgm:pt>
    <dgm:pt modelId="{9482A7BA-97D0-4C08-B2A2-209AB09B0797}" type="sibTrans" cxnId="{58AB8A30-FAEB-43CB-8A54-54CC2ACB771A}">
      <dgm:prSet/>
      <dgm:spPr/>
      <dgm:t>
        <a:bodyPr/>
        <a:lstStyle/>
        <a:p>
          <a:endParaRPr lang="en-IN"/>
        </a:p>
      </dgm:t>
    </dgm:pt>
    <dgm:pt modelId="{2CA4D92B-0D64-4FB2-9DC6-4271C5193BB9}" type="pres">
      <dgm:prSet presAssocID="{0C5E5E68-40E5-4B0C-B11D-739C7156B389}" presName="linearFlow" presStyleCnt="0">
        <dgm:presLayoutVars>
          <dgm:dir/>
          <dgm:animLvl val="lvl"/>
          <dgm:resizeHandles val="exact"/>
        </dgm:presLayoutVars>
      </dgm:prSet>
      <dgm:spPr/>
    </dgm:pt>
    <dgm:pt modelId="{93D2B5BB-C7D6-4575-8EF1-D35A904072F4}" type="pres">
      <dgm:prSet presAssocID="{A906035B-FDA6-47D5-B1FB-C02154684ABD}" presName="composite" presStyleCnt="0"/>
      <dgm:spPr/>
    </dgm:pt>
    <dgm:pt modelId="{45DE7864-D1F8-48A2-8263-A716446CAE51}" type="pres">
      <dgm:prSet presAssocID="{A906035B-FDA6-47D5-B1FB-C02154684ABD}" presName="parentText" presStyleLbl="alignNode1" presStyleIdx="0" presStyleCnt="5">
        <dgm:presLayoutVars>
          <dgm:chMax val="1"/>
          <dgm:bulletEnabled val="1"/>
        </dgm:presLayoutVars>
      </dgm:prSet>
      <dgm:spPr/>
    </dgm:pt>
    <dgm:pt modelId="{98CFC740-DFE4-4347-9ACD-D9B77EA5BBE5}" type="pres">
      <dgm:prSet presAssocID="{A906035B-FDA6-47D5-B1FB-C02154684ABD}" presName="descendantText" presStyleLbl="alignAcc1" presStyleIdx="0" presStyleCnt="5" custScaleX="58503" custScaleY="117315" custLinFactNeighborX="-21101" custLinFactNeighborY="1660">
        <dgm:presLayoutVars>
          <dgm:bulletEnabled val="1"/>
        </dgm:presLayoutVars>
      </dgm:prSet>
      <dgm:spPr/>
    </dgm:pt>
    <dgm:pt modelId="{BFAD8DDC-1764-4A56-A26D-FC61DFF045E5}" type="pres">
      <dgm:prSet presAssocID="{97995A1B-B71E-40DB-BABA-62E84481B8F6}" presName="sp" presStyleCnt="0"/>
      <dgm:spPr/>
    </dgm:pt>
    <dgm:pt modelId="{FAD86D35-88CA-4D0D-A9CC-53E1AFC5D0FA}" type="pres">
      <dgm:prSet presAssocID="{6D7A979D-1A21-4CCA-8E9D-14F0D94D3B48}" presName="composite" presStyleCnt="0"/>
      <dgm:spPr/>
    </dgm:pt>
    <dgm:pt modelId="{BB9D3191-C36B-41E1-9D74-75A49AA44ED3}" type="pres">
      <dgm:prSet presAssocID="{6D7A979D-1A21-4CCA-8E9D-14F0D94D3B48}" presName="parentText" presStyleLbl="alignNode1" presStyleIdx="1" presStyleCnt="5">
        <dgm:presLayoutVars>
          <dgm:chMax val="1"/>
          <dgm:bulletEnabled val="1"/>
        </dgm:presLayoutVars>
      </dgm:prSet>
      <dgm:spPr/>
    </dgm:pt>
    <dgm:pt modelId="{846B6935-B7E1-4042-AD49-FD11652228C6}" type="pres">
      <dgm:prSet presAssocID="{6D7A979D-1A21-4CCA-8E9D-14F0D94D3B48}" presName="descendantText" presStyleLbl="alignAcc1" presStyleIdx="1" presStyleCnt="5" custScaleX="70142" custLinFactNeighborX="-14863" custLinFactNeighborY="-4547">
        <dgm:presLayoutVars>
          <dgm:bulletEnabled val="1"/>
        </dgm:presLayoutVars>
      </dgm:prSet>
      <dgm:spPr/>
    </dgm:pt>
    <dgm:pt modelId="{049EB90C-88CF-4E23-B6C4-7580B80888E0}" type="pres">
      <dgm:prSet presAssocID="{30C0BF21-AA97-4A11-8740-D0B0246ABF08}" presName="sp" presStyleCnt="0"/>
      <dgm:spPr/>
    </dgm:pt>
    <dgm:pt modelId="{DE9ED271-8B81-46B2-B4CE-4C4E36F297FC}" type="pres">
      <dgm:prSet presAssocID="{E096AE49-EA53-4B65-9EBF-9029BACBC62A}" presName="composite" presStyleCnt="0"/>
      <dgm:spPr/>
    </dgm:pt>
    <dgm:pt modelId="{064EA5DA-34EB-4427-B5B7-02134A0BF872}" type="pres">
      <dgm:prSet presAssocID="{E096AE49-EA53-4B65-9EBF-9029BACBC62A}" presName="parentText" presStyleLbl="alignNode1" presStyleIdx="2" presStyleCnt="5" custLinFactNeighborX="-2593" custLinFactNeighborY="-17790">
        <dgm:presLayoutVars>
          <dgm:chMax val="1"/>
          <dgm:bulletEnabled val="1"/>
        </dgm:presLayoutVars>
      </dgm:prSet>
      <dgm:spPr/>
    </dgm:pt>
    <dgm:pt modelId="{B718F38A-E9E1-40CC-B978-573B66B45051}" type="pres">
      <dgm:prSet presAssocID="{E096AE49-EA53-4B65-9EBF-9029BACBC62A}" presName="descendantText" presStyleLbl="alignAcc1" presStyleIdx="2" presStyleCnt="5" custScaleX="48617" custScaleY="129931" custLinFactNeighborX="-26050" custLinFactNeighborY="-12665">
        <dgm:presLayoutVars>
          <dgm:bulletEnabled val="1"/>
        </dgm:presLayoutVars>
      </dgm:prSet>
      <dgm:spPr/>
    </dgm:pt>
    <dgm:pt modelId="{3FE32D81-9831-443F-9FEB-D9F528992DEC}" type="pres">
      <dgm:prSet presAssocID="{F4400879-6C87-46C8-A534-689D81C3B34B}" presName="sp" presStyleCnt="0"/>
      <dgm:spPr/>
    </dgm:pt>
    <dgm:pt modelId="{1B04FBF6-B177-43B5-A1D6-FC14C1337158}" type="pres">
      <dgm:prSet presAssocID="{DD56BAB9-DFE0-4E12-A65B-B3AF47685A78}" presName="composite" presStyleCnt="0"/>
      <dgm:spPr/>
    </dgm:pt>
    <dgm:pt modelId="{8A91EE34-92BD-4602-B63D-CB54BEAA80E5}" type="pres">
      <dgm:prSet presAssocID="{DD56BAB9-DFE0-4E12-A65B-B3AF47685A78}" presName="parentText" presStyleLbl="alignNode1" presStyleIdx="3" presStyleCnt="5" custLinFactNeighborX="51" custLinFactNeighborY="-19484">
        <dgm:presLayoutVars>
          <dgm:chMax val="1"/>
          <dgm:bulletEnabled val="1"/>
        </dgm:presLayoutVars>
      </dgm:prSet>
      <dgm:spPr/>
    </dgm:pt>
    <dgm:pt modelId="{EACDD9A7-5FC2-46C7-B8DC-10461FA160DF}" type="pres">
      <dgm:prSet presAssocID="{DD56BAB9-DFE0-4E12-A65B-B3AF47685A78}" presName="descendantText" presStyleLbl="alignAcc1" presStyleIdx="3" presStyleCnt="5" custScaleX="65499" custScaleY="132478" custLinFactNeighborX="-17177" custLinFactNeighborY="-15582">
        <dgm:presLayoutVars>
          <dgm:bulletEnabled val="1"/>
        </dgm:presLayoutVars>
      </dgm:prSet>
      <dgm:spPr/>
    </dgm:pt>
    <dgm:pt modelId="{FDE25C4A-BE12-401B-93E7-BFBD5BC9686C}" type="pres">
      <dgm:prSet presAssocID="{B9EA40C4-B470-41E7-AF18-3B9FA57F2A60}" presName="sp" presStyleCnt="0"/>
      <dgm:spPr/>
    </dgm:pt>
    <dgm:pt modelId="{BDCAB74F-BF30-4F59-BE3B-CF57221F07B5}" type="pres">
      <dgm:prSet presAssocID="{0685FEEB-D493-48C1-9911-A570FFEE8C9A}" presName="composite" presStyleCnt="0"/>
      <dgm:spPr/>
    </dgm:pt>
    <dgm:pt modelId="{CCD463A7-34E4-477F-9607-139152C732BC}" type="pres">
      <dgm:prSet presAssocID="{0685FEEB-D493-48C1-9911-A570FFEE8C9A}" presName="parentText" presStyleLbl="alignNode1" presStyleIdx="4" presStyleCnt="5" custLinFactNeighborX="-2644" custLinFactNeighborY="-8635">
        <dgm:presLayoutVars>
          <dgm:chMax val="1"/>
          <dgm:bulletEnabled val="1"/>
        </dgm:presLayoutVars>
      </dgm:prSet>
      <dgm:spPr/>
    </dgm:pt>
    <dgm:pt modelId="{F24D8D14-A701-4969-BB5B-7B96161D15B2}" type="pres">
      <dgm:prSet presAssocID="{0685FEEB-D493-48C1-9911-A570FFEE8C9A}" presName="descendantText" presStyleLbl="alignAcc1" presStyleIdx="4" presStyleCnt="5" custScaleX="66391" custLinFactNeighborX="-16968" custLinFactNeighborY="-14392">
        <dgm:presLayoutVars>
          <dgm:bulletEnabled val="1"/>
        </dgm:presLayoutVars>
      </dgm:prSet>
      <dgm:spPr/>
    </dgm:pt>
  </dgm:ptLst>
  <dgm:cxnLst>
    <dgm:cxn modelId="{FA95AF00-B5A4-43B1-8AEB-2745227D0DFA}" srcId="{A906035B-FDA6-47D5-B1FB-C02154684ABD}" destId="{9661EFDB-EF40-4995-A8F0-09D108102C41}" srcOrd="0" destOrd="0" parTransId="{5A776E89-BACB-4271-A186-21A759F00977}" sibTransId="{80A7759F-6C36-4FA5-9A3F-E7269D0B767F}"/>
    <dgm:cxn modelId="{DC9A8701-B7E6-472A-9C3F-AAF74899E403}" type="presOf" srcId="{E096AE49-EA53-4B65-9EBF-9029BACBC62A}" destId="{064EA5DA-34EB-4427-B5B7-02134A0BF872}" srcOrd="0" destOrd="0" presId="urn:microsoft.com/office/officeart/2005/8/layout/chevron2"/>
    <dgm:cxn modelId="{4DB00103-CE90-4ECE-8573-B91877C9D30D}" type="presOf" srcId="{A906035B-FDA6-47D5-B1FB-C02154684ABD}" destId="{45DE7864-D1F8-48A2-8263-A716446CAE51}" srcOrd="0" destOrd="0" presId="urn:microsoft.com/office/officeart/2005/8/layout/chevron2"/>
    <dgm:cxn modelId="{AF285C0C-16F0-46A6-BBCD-670BE7E1AFBF}" type="presOf" srcId="{9661EFDB-EF40-4995-A8F0-09D108102C41}" destId="{98CFC740-DFE4-4347-9ACD-D9B77EA5BBE5}" srcOrd="0" destOrd="0" presId="urn:microsoft.com/office/officeart/2005/8/layout/chevron2"/>
    <dgm:cxn modelId="{B849E80D-B54A-41C0-A77B-FCA102266159}" srcId="{0C5E5E68-40E5-4B0C-B11D-739C7156B389}" destId="{E096AE49-EA53-4B65-9EBF-9029BACBC62A}" srcOrd="2" destOrd="0" parTransId="{577444E5-0CBB-4842-AFB5-CCC93075F2C7}" sibTransId="{F4400879-6C87-46C8-A534-689D81C3B34B}"/>
    <dgm:cxn modelId="{661F4411-04ED-4382-8B5C-832B003990F8}" srcId="{6D7A979D-1A21-4CCA-8E9D-14F0D94D3B48}" destId="{30EDFE96-DDB0-45F6-9379-4845AA73D8F0}" srcOrd="1" destOrd="0" parTransId="{0CCBDD2F-83DA-44DA-9DCA-92057F8B0914}" sibTransId="{D3A88122-6F4A-4D90-93DB-02AC065BC9DD}"/>
    <dgm:cxn modelId="{4E8CCA21-4414-4262-947E-E89D614307AF}" srcId="{DD56BAB9-DFE0-4E12-A65B-B3AF47685A78}" destId="{C2C20336-ACA8-4676-AE40-BB3DCFB69A41}" srcOrd="1" destOrd="0" parTransId="{CEAEA105-5806-48DC-8A5A-9D0B1E338B25}" sibTransId="{C2C5E6DB-05F8-4A70-A7C0-9F9BC34DC9C4}"/>
    <dgm:cxn modelId="{A2A0FD22-0121-46C7-ABEF-A7134F4DC0E5}" srcId="{0C5E5E68-40E5-4B0C-B11D-739C7156B389}" destId="{0685FEEB-D493-48C1-9911-A570FFEE8C9A}" srcOrd="4" destOrd="0" parTransId="{61F73405-0F00-4E33-ABF4-077A44045EDD}" sibTransId="{FB851DD4-2E7C-45E1-BE8C-25D5536DB81B}"/>
    <dgm:cxn modelId="{0E32E82D-7C35-4A8F-8CC8-FCF20EAB0851}" srcId="{E096AE49-EA53-4B65-9EBF-9029BACBC62A}" destId="{6ED75E48-BDB6-4FD2-9D45-E50037D951AE}" srcOrd="0" destOrd="0" parTransId="{FD83D867-A444-4584-BAAA-A572945E1F66}" sibTransId="{21C00522-D5EE-43E5-85D3-C51D998DF5C0}"/>
    <dgm:cxn modelId="{58AB8A30-FAEB-43CB-8A54-54CC2ACB771A}" srcId="{0685FEEB-D493-48C1-9911-A570FFEE8C9A}" destId="{8B8AE1FD-B114-40F2-8D73-564D3EFAF922}" srcOrd="0" destOrd="0" parTransId="{07A0B2C2-4313-4D10-9975-B0338CB11F64}" sibTransId="{9482A7BA-97D0-4C08-B2A2-209AB09B0797}"/>
    <dgm:cxn modelId="{53AFD53F-DA26-4EC3-B170-34E10ECC852C}" type="presOf" srcId="{0685FEEB-D493-48C1-9911-A570FFEE8C9A}" destId="{CCD463A7-34E4-477F-9607-139152C732BC}" srcOrd="0" destOrd="0" presId="urn:microsoft.com/office/officeart/2005/8/layout/chevron2"/>
    <dgm:cxn modelId="{62663E43-C0F6-4FF4-932F-3897414C71E5}" srcId="{A906035B-FDA6-47D5-B1FB-C02154684ABD}" destId="{1A1EC592-B3E8-4242-A38A-9C777F522B26}" srcOrd="1" destOrd="0" parTransId="{21903693-30DA-458E-A4EC-07F798F381CF}" sibTransId="{BD762FED-55E6-404A-8E86-E3462E643CC3}"/>
    <dgm:cxn modelId="{1605D468-A480-49C3-A02B-F063E0645EB4}" type="presOf" srcId="{8B8AE1FD-B114-40F2-8D73-564D3EFAF922}" destId="{F24D8D14-A701-4969-BB5B-7B96161D15B2}" srcOrd="0" destOrd="0" presId="urn:microsoft.com/office/officeart/2005/8/layout/chevron2"/>
    <dgm:cxn modelId="{46B9B14D-21B3-4357-9F55-8E1E64182D97}" type="presOf" srcId="{30EDFE96-DDB0-45F6-9379-4845AA73D8F0}" destId="{846B6935-B7E1-4042-AD49-FD11652228C6}" srcOrd="0" destOrd="1" presId="urn:microsoft.com/office/officeart/2005/8/layout/chevron2"/>
    <dgm:cxn modelId="{62069A51-42B7-412C-91B0-13A50F8F08A4}" type="presOf" srcId="{DD56BAB9-DFE0-4E12-A65B-B3AF47685A78}" destId="{8A91EE34-92BD-4602-B63D-CB54BEAA80E5}" srcOrd="0" destOrd="0" presId="urn:microsoft.com/office/officeart/2005/8/layout/chevron2"/>
    <dgm:cxn modelId="{8A14AE73-C757-434A-AD57-20293A14B265}" type="presOf" srcId="{1A1EC592-B3E8-4242-A38A-9C777F522B26}" destId="{98CFC740-DFE4-4347-9ACD-D9B77EA5BBE5}" srcOrd="0" destOrd="1" presId="urn:microsoft.com/office/officeart/2005/8/layout/chevron2"/>
    <dgm:cxn modelId="{6C52375A-4401-409E-AF8C-0CF75C627A83}" srcId="{0C5E5E68-40E5-4B0C-B11D-739C7156B389}" destId="{DD56BAB9-DFE0-4E12-A65B-B3AF47685A78}" srcOrd="3" destOrd="0" parTransId="{78EE7336-D7D6-4650-BD50-EDF44B5E1ADF}" sibTransId="{B9EA40C4-B470-41E7-AF18-3B9FA57F2A60}"/>
    <dgm:cxn modelId="{8A04575A-FDB9-453A-9CC1-6930550590F2}" srcId="{DD56BAB9-DFE0-4E12-A65B-B3AF47685A78}" destId="{3C757FC1-0E2A-41B3-A867-5D34AC53939D}" srcOrd="0" destOrd="0" parTransId="{59B85ADA-6A2F-44D9-800C-60A703084AD3}" sibTransId="{F721A326-E3D4-45FA-8040-442ED639C89F}"/>
    <dgm:cxn modelId="{6226BD7D-691B-49DC-B0D3-1C289CEB8CE7}" type="presOf" srcId="{DB70112A-5B19-4B35-B05D-8542E92A5457}" destId="{846B6935-B7E1-4042-AD49-FD11652228C6}" srcOrd="0" destOrd="0" presId="urn:microsoft.com/office/officeart/2005/8/layout/chevron2"/>
    <dgm:cxn modelId="{E4F3638D-03B8-43F8-A9FB-9035E8E7A6E3}" srcId="{DD56BAB9-DFE0-4E12-A65B-B3AF47685A78}" destId="{819C7034-39FB-4E31-8F71-39CC279D0E3A}" srcOrd="2" destOrd="0" parTransId="{7CCEE050-7A8A-4051-9713-1393230FA038}" sibTransId="{6A017F01-3737-437B-95DB-3B46A42C05C3}"/>
    <dgm:cxn modelId="{4BC5A495-860F-4F76-BB64-DC2026790D6C}" srcId="{DD56BAB9-DFE0-4E12-A65B-B3AF47685A78}" destId="{112F8C66-7D06-441A-A6A6-11E0DC9D9CC2}" srcOrd="3" destOrd="0" parTransId="{8EBDABA8-8479-4977-85B9-49E3DEF20057}" sibTransId="{FAECC563-AE07-4FA1-A217-CE0EFDF2052A}"/>
    <dgm:cxn modelId="{A3DCA099-D7F5-46AA-A039-BD9D3D80D589}" type="presOf" srcId="{819C7034-39FB-4E31-8F71-39CC279D0E3A}" destId="{EACDD9A7-5FC2-46C7-B8DC-10461FA160DF}" srcOrd="0" destOrd="2" presId="urn:microsoft.com/office/officeart/2005/8/layout/chevron2"/>
    <dgm:cxn modelId="{7F0243B0-DD41-414B-83BF-517584929883}" srcId="{E096AE49-EA53-4B65-9EBF-9029BACBC62A}" destId="{0565030E-925D-4938-B947-B686D322154B}" srcOrd="1" destOrd="0" parTransId="{E4E16CC0-0520-4E6D-BC7C-6083525BDC38}" sibTransId="{CA3C8BBC-1AB9-45AD-8404-732CA2F034C4}"/>
    <dgm:cxn modelId="{77D3A9D0-3439-44E1-829D-4EBFEFE9EE91}" srcId="{6D7A979D-1A21-4CCA-8E9D-14F0D94D3B48}" destId="{DB70112A-5B19-4B35-B05D-8542E92A5457}" srcOrd="0" destOrd="0" parTransId="{F9A0F031-65F6-45DA-98D4-A71B2CC4E9A1}" sibTransId="{4E360AAC-9924-4B21-9FF7-99E7630338E0}"/>
    <dgm:cxn modelId="{D369DBDD-91E0-4EBA-9547-D022E3D46A64}" srcId="{0C5E5E68-40E5-4B0C-B11D-739C7156B389}" destId="{A906035B-FDA6-47D5-B1FB-C02154684ABD}" srcOrd="0" destOrd="0" parTransId="{C9EA938A-61B2-4693-8DFF-1DA016A5AB5D}" sibTransId="{97995A1B-B71E-40DB-BABA-62E84481B8F6}"/>
    <dgm:cxn modelId="{31E90DE7-FC14-4BCC-87D4-B49C60ABEF71}" type="presOf" srcId="{6D7A979D-1A21-4CCA-8E9D-14F0D94D3B48}" destId="{BB9D3191-C36B-41E1-9D74-75A49AA44ED3}" srcOrd="0" destOrd="0" presId="urn:microsoft.com/office/officeart/2005/8/layout/chevron2"/>
    <dgm:cxn modelId="{5230A0ED-5258-460F-91D7-AAD6F922C9A5}" type="presOf" srcId="{C2C20336-ACA8-4676-AE40-BB3DCFB69A41}" destId="{EACDD9A7-5FC2-46C7-B8DC-10461FA160DF}" srcOrd="0" destOrd="1" presId="urn:microsoft.com/office/officeart/2005/8/layout/chevron2"/>
    <dgm:cxn modelId="{D5D783EE-B484-4E12-AA3A-CF6E5AEE0E18}" type="presOf" srcId="{3C757FC1-0E2A-41B3-A867-5D34AC53939D}" destId="{EACDD9A7-5FC2-46C7-B8DC-10461FA160DF}" srcOrd="0" destOrd="0" presId="urn:microsoft.com/office/officeart/2005/8/layout/chevron2"/>
    <dgm:cxn modelId="{7EA68EF1-DE04-42A6-A041-6561FAC37A7F}" type="presOf" srcId="{0C5E5E68-40E5-4B0C-B11D-739C7156B389}" destId="{2CA4D92B-0D64-4FB2-9DC6-4271C5193BB9}" srcOrd="0" destOrd="0" presId="urn:microsoft.com/office/officeart/2005/8/layout/chevron2"/>
    <dgm:cxn modelId="{C3E27DF8-FE71-47D4-B62F-2122496B5F0C}" srcId="{0C5E5E68-40E5-4B0C-B11D-739C7156B389}" destId="{6D7A979D-1A21-4CCA-8E9D-14F0D94D3B48}" srcOrd="1" destOrd="0" parTransId="{678E3FF7-D258-4243-BAF2-F0B12DEF8FF9}" sibTransId="{30C0BF21-AA97-4A11-8740-D0B0246ABF08}"/>
    <dgm:cxn modelId="{244792F9-2548-4916-AFED-66B53F094C7B}" type="presOf" srcId="{0565030E-925D-4938-B947-B686D322154B}" destId="{B718F38A-E9E1-40CC-B978-573B66B45051}" srcOrd="0" destOrd="1" presId="urn:microsoft.com/office/officeart/2005/8/layout/chevron2"/>
    <dgm:cxn modelId="{5BFEA1FA-3C87-4AAA-B1D8-C10CAF57591C}" type="presOf" srcId="{6ED75E48-BDB6-4FD2-9D45-E50037D951AE}" destId="{B718F38A-E9E1-40CC-B978-573B66B45051}" srcOrd="0" destOrd="0" presId="urn:microsoft.com/office/officeart/2005/8/layout/chevron2"/>
    <dgm:cxn modelId="{3A4878FB-FD0D-4C6A-BDEA-07B8599D9FD0}" type="presOf" srcId="{112F8C66-7D06-441A-A6A6-11E0DC9D9CC2}" destId="{EACDD9A7-5FC2-46C7-B8DC-10461FA160DF}" srcOrd="0" destOrd="3" presId="urn:microsoft.com/office/officeart/2005/8/layout/chevron2"/>
    <dgm:cxn modelId="{F2E9207B-8F8F-4073-B7BC-ABD211228313}" type="presParOf" srcId="{2CA4D92B-0D64-4FB2-9DC6-4271C5193BB9}" destId="{93D2B5BB-C7D6-4575-8EF1-D35A904072F4}" srcOrd="0" destOrd="0" presId="urn:microsoft.com/office/officeart/2005/8/layout/chevron2"/>
    <dgm:cxn modelId="{FC50D062-9EFB-4AD0-9423-602E3542F04F}" type="presParOf" srcId="{93D2B5BB-C7D6-4575-8EF1-D35A904072F4}" destId="{45DE7864-D1F8-48A2-8263-A716446CAE51}" srcOrd="0" destOrd="0" presId="urn:microsoft.com/office/officeart/2005/8/layout/chevron2"/>
    <dgm:cxn modelId="{6053E14B-28D7-4B55-967A-B1E85D1DFEA1}" type="presParOf" srcId="{93D2B5BB-C7D6-4575-8EF1-D35A904072F4}" destId="{98CFC740-DFE4-4347-9ACD-D9B77EA5BBE5}" srcOrd="1" destOrd="0" presId="urn:microsoft.com/office/officeart/2005/8/layout/chevron2"/>
    <dgm:cxn modelId="{4F37CAEA-6A0D-4EB1-887B-2D4FAC3C915D}" type="presParOf" srcId="{2CA4D92B-0D64-4FB2-9DC6-4271C5193BB9}" destId="{BFAD8DDC-1764-4A56-A26D-FC61DFF045E5}" srcOrd="1" destOrd="0" presId="urn:microsoft.com/office/officeart/2005/8/layout/chevron2"/>
    <dgm:cxn modelId="{3FF29EFA-6507-4C78-9850-D8560C3C8E4C}" type="presParOf" srcId="{2CA4D92B-0D64-4FB2-9DC6-4271C5193BB9}" destId="{FAD86D35-88CA-4D0D-A9CC-53E1AFC5D0FA}" srcOrd="2" destOrd="0" presId="urn:microsoft.com/office/officeart/2005/8/layout/chevron2"/>
    <dgm:cxn modelId="{E293C595-ADD6-4EB5-A2A9-DD79666AF8B0}" type="presParOf" srcId="{FAD86D35-88CA-4D0D-A9CC-53E1AFC5D0FA}" destId="{BB9D3191-C36B-41E1-9D74-75A49AA44ED3}" srcOrd="0" destOrd="0" presId="urn:microsoft.com/office/officeart/2005/8/layout/chevron2"/>
    <dgm:cxn modelId="{19B83029-A18B-4B33-B7E5-23FD55D1155F}" type="presParOf" srcId="{FAD86D35-88CA-4D0D-A9CC-53E1AFC5D0FA}" destId="{846B6935-B7E1-4042-AD49-FD11652228C6}" srcOrd="1" destOrd="0" presId="urn:microsoft.com/office/officeart/2005/8/layout/chevron2"/>
    <dgm:cxn modelId="{DFAC4D91-D2F2-4AB7-9CEC-2C2BDC598774}" type="presParOf" srcId="{2CA4D92B-0D64-4FB2-9DC6-4271C5193BB9}" destId="{049EB90C-88CF-4E23-B6C4-7580B80888E0}" srcOrd="3" destOrd="0" presId="urn:microsoft.com/office/officeart/2005/8/layout/chevron2"/>
    <dgm:cxn modelId="{240A3607-4F89-427D-AC9E-600F58D0DC40}" type="presParOf" srcId="{2CA4D92B-0D64-4FB2-9DC6-4271C5193BB9}" destId="{DE9ED271-8B81-46B2-B4CE-4C4E36F297FC}" srcOrd="4" destOrd="0" presId="urn:microsoft.com/office/officeart/2005/8/layout/chevron2"/>
    <dgm:cxn modelId="{6309FC85-CF47-4F7E-AD85-7A4AF6771D1D}" type="presParOf" srcId="{DE9ED271-8B81-46B2-B4CE-4C4E36F297FC}" destId="{064EA5DA-34EB-4427-B5B7-02134A0BF872}" srcOrd="0" destOrd="0" presId="urn:microsoft.com/office/officeart/2005/8/layout/chevron2"/>
    <dgm:cxn modelId="{CF9FBFBC-5AD4-437E-B153-2C6962261883}" type="presParOf" srcId="{DE9ED271-8B81-46B2-B4CE-4C4E36F297FC}" destId="{B718F38A-E9E1-40CC-B978-573B66B45051}" srcOrd="1" destOrd="0" presId="urn:microsoft.com/office/officeart/2005/8/layout/chevron2"/>
    <dgm:cxn modelId="{3130FD93-8255-4815-858F-B9362310CCF3}" type="presParOf" srcId="{2CA4D92B-0D64-4FB2-9DC6-4271C5193BB9}" destId="{3FE32D81-9831-443F-9FEB-D9F528992DEC}" srcOrd="5" destOrd="0" presId="urn:microsoft.com/office/officeart/2005/8/layout/chevron2"/>
    <dgm:cxn modelId="{9F3C667F-077D-4F37-9B5F-B7C02C9FBDA4}" type="presParOf" srcId="{2CA4D92B-0D64-4FB2-9DC6-4271C5193BB9}" destId="{1B04FBF6-B177-43B5-A1D6-FC14C1337158}" srcOrd="6" destOrd="0" presId="urn:microsoft.com/office/officeart/2005/8/layout/chevron2"/>
    <dgm:cxn modelId="{2906B11B-75E3-48DA-9E66-9DBD8A5575AC}" type="presParOf" srcId="{1B04FBF6-B177-43B5-A1D6-FC14C1337158}" destId="{8A91EE34-92BD-4602-B63D-CB54BEAA80E5}" srcOrd="0" destOrd="0" presId="urn:microsoft.com/office/officeart/2005/8/layout/chevron2"/>
    <dgm:cxn modelId="{F0D3E19A-1B72-4D81-975E-AD0F8FBD987A}" type="presParOf" srcId="{1B04FBF6-B177-43B5-A1D6-FC14C1337158}" destId="{EACDD9A7-5FC2-46C7-B8DC-10461FA160DF}" srcOrd="1" destOrd="0" presId="urn:microsoft.com/office/officeart/2005/8/layout/chevron2"/>
    <dgm:cxn modelId="{8793C034-FB1F-486B-8A86-010973DBC362}" type="presParOf" srcId="{2CA4D92B-0D64-4FB2-9DC6-4271C5193BB9}" destId="{FDE25C4A-BE12-401B-93E7-BFBD5BC9686C}" srcOrd="7" destOrd="0" presId="urn:microsoft.com/office/officeart/2005/8/layout/chevron2"/>
    <dgm:cxn modelId="{B75B8768-5AEE-4CBD-99B0-4AE18BC78F12}" type="presParOf" srcId="{2CA4D92B-0D64-4FB2-9DC6-4271C5193BB9}" destId="{BDCAB74F-BF30-4F59-BE3B-CF57221F07B5}" srcOrd="8" destOrd="0" presId="urn:microsoft.com/office/officeart/2005/8/layout/chevron2"/>
    <dgm:cxn modelId="{355B71B8-24D6-431F-90F0-F43F3F3834E4}" type="presParOf" srcId="{BDCAB74F-BF30-4F59-BE3B-CF57221F07B5}" destId="{CCD463A7-34E4-477F-9607-139152C732BC}" srcOrd="0" destOrd="0" presId="urn:microsoft.com/office/officeart/2005/8/layout/chevron2"/>
    <dgm:cxn modelId="{57751143-BC8C-4433-85D8-A8ED1585C0CF}" type="presParOf" srcId="{BDCAB74F-BF30-4F59-BE3B-CF57221F07B5}" destId="{F24D8D14-A701-4969-BB5B-7B96161D15B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E7864-D1F8-48A2-8263-A716446CAE51}">
      <dsp:nvSpPr>
        <dsp:cNvPr id="0" name=""/>
        <dsp:cNvSpPr/>
      </dsp:nvSpPr>
      <dsp:spPr>
        <a:xfrm rot="5400000">
          <a:off x="1456854" y="253088"/>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Exploration</a:t>
          </a:r>
          <a:endParaRPr lang="en-IN" sz="1100" kern="1200" dirty="0"/>
        </a:p>
      </dsp:txBody>
      <dsp:txXfrm rot="-5400000">
        <a:off x="1636762" y="492965"/>
        <a:ext cx="839570" cy="359816"/>
      </dsp:txXfrm>
    </dsp:sp>
    <dsp:sp modelId="{98CFC740-DFE4-4347-9ACD-D9B77EA5BBE5}">
      <dsp:nvSpPr>
        <dsp:cNvPr id="0" name=""/>
        <dsp:cNvSpPr/>
      </dsp:nvSpPr>
      <dsp:spPr>
        <a:xfrm rot="5400000">
          <a:off x="3743314" y="-1269386"/>
          <a:ext cx="914588" cy="34906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Visual Inspection of rows and columns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Data summarization for finding anomalies</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55301" y="63274"/>
        <a:ext cx="3445969" cy="825294"/>
      </dsp:txXfrm>
    </dsp:sp>
    <dsp:sp modelId="{BB9D3191-C36B-41E1-9D74-75A49AA44ED3}">
      <dsp:nvSpPr>
        <dsp:cNvPr id="0" name=""/>
        <dsp:cNvSpPr/>
      </dsp:nvSpPr>
      <dsp:spPr>
        <a:xfrm rot="5400000">
          <a:off x="1456854" y="1343248"/>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Data Processing</a:t>
          </a:r>
          <a:endParaRPr lang="en-IN" sz="1050" kern="1200" dirty="0"/>
        </a:p>
      </dsp:txBody>
      <dsp:txXfrm rot="-5400000">
        <a:off x="1636762" y="1583125"/>
        <a:ext cx="839570" cy="359816"/>
      </dsp:txXfrm>
    </dsp:sp>
    <dsp:sp modelId="{846B6935-B7E1-4042-AD49-FD11652228C6}">
      <dsp:nvSpPr>
        <dsp:cNvPr id="0" name=""/>
        <dsp:cNvSpPr/>
      </dsp:nvSpPr>
      <dsp:spPr>
        <a:xfrm rot="5400000">
          <a:off x="4600089" y="-991143"/>
          <a:ext cx="779601" cy="50176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Dropping columns with more than 48% NA values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NA value imputation with median for numeric and mode for object type</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81055" y="1165948"/>
        <a:ext cx="4979614" cy="703487"/>
      </dsp:txXfrm>
    </dsp:sp>
    <dsp:sp modelId="{064EA5DA-34EB-4427-B5B7-02134A0BF872}">
      <dsp:nvSpPr>
        <dsp:cNvPr id="0" name=""/>
        <dsp:cNvSpPr/>
      </dsp:nvSpPr>
      <dsp:spPr>
        <a:xfrm rot="5400000">
          <a:off x="1435084" y="2336708"/>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Feature Engineering</a:t>
          </a:r>
          <a:endParaRPr lang="en-IN" sz="1050" kern="1200" dirty="0"/>
        </a:p>
      </dsp:txBody>
      <dsp:txXfrm rot="-5400000">
        <a:off x="1614992" y="2576585"/>
        <a:ext cx="839570" cy="359816"/>
      </dsp:txXfrm>
    </dsp:sp>
    <dsp:sp modelId="{B718F38A-E9E1-40CC-B978-573B66B45051}">
      <dsp:nvSpPr>
        <dsp:cNvPr id="0" name=""/>
        <dsp:cNvSpPr/>
      </dsp:nvSpPr>
      <dsp:spPr>
        <a:xfrm rot="5400000">
          <a:off x="3157377" y="1455943"/>
          <a:ext cx="1012943" cy="241058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Encoding of the categorical columns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Tokenization of the Narrative column</a:t>
          </a:r>
          <a:r>
            <a:rPr lang="en-US" sz="1600" kern="1200" dirty="0">
              <a:solidFill>
                <a:schemeClr val="bg2">
                  <a:lumMod val="50000"/>
                </a:schemeClr>
              </a:solidFill>
              <a:latin typeface="Arial" panose="020B0604020202020204" pitchFamily="34" charset="0"/>
              <a:cs typeface="Arial" panose="020B0604020202020204" pitchFamily="34" charset="0"/>
            </a:rPr>
            <a:t>.</a:t>
          </a:r>
          <a:endParaRPr lang="en-IN" sz="16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58557" y="2204211"/>
        <a:ext cx="2361135" cy="914047"/>
      </dsp:txXfrm>
    </dsp:sp>
    <dsp:sp modelId="{8A91EE34-92BD-4602-B63D-CB54BEAA80E5}">
      <dsp:nvSpPr>
        <dsp:cNvPr id="0" name=""/>
        <dsp:cNvSpPr/>
      </dsp:nvSpPr>
      <dsp:spPr>
        <a:xfrm rot="5400000">
          <a:off x="1457282" y="3533150"/>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Model Fitting</a:t>
          </a:r>
          <a:endParaRPr lang="en-IN" sz="1050" kern="1200" dirty="0"/>
        </a:p>
      </dsp:txBody>
      <dsp:txXfrm rot="-5400000">
        <a:off x="1637190" y="3773027"/>
        <a:ext cx="839570" cy="359816"/>
      </dsp:txXfrm>
    </dsp:sp>
    <dsp:sp modelId="{EACDD9A7-5FC2-46C7-B8DC-10461FA160DF}">
      <dsp:nvSpPr>
        <dsp:cNvPr id="0" name=""/>
        <dsp:cNvSpPr/>
      </dsp:nvSpPr>
      <dsp:spPr>
        <a:xfrm rot="5400000">
          <a:off x="4152530" y="1667566"/>
          <a:ext cx="1032799" cy="437537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Splitting the data into test, train in ratio of 80:20</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Finding the most important features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Fitting the Random Forest model for classification.</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Training the model &amp; checking for accuracy.</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81243" y="3389271"/>
        <a:ext cx="4324957" cy="931965"/>
      </dsp:txXfrm>
    </dsp:sp>
    <dsp:sp modelId="{CCD463A7-34E4-477F-9607-139152C732BC}">
      <dsp:nvSpPr>
        <dsp:cNvPr id="0" name=""/>
        <dsp:cNvSpPr/>
      </dsp:nvSpPr>
      <dsp:spPr>
        <a:xfrm rot="5400000">
          <a:off x="1434656" y="4753431"/>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Model Accuracy</a:t>
          </a:r>
          <a:endParaRPr lang="en-IN" sz="1050" kern="1200" dirty="0"/>
        </a:p>
      </dsp:txBody>
      <dsp:txXfrm rot="-5400000">
        <a:off x="1614564" y="4993308"/>
        <a:ext cx="839570" cy="359816"/>
      </dsp:txXfrm>
    </dsp:sp>
    <dsp:sp modelId="{F24D8D14-A701-4969-BB5B-7B96161D15B2}">
      <dsp:nvSpPr>
        <dsp:cNvPr id="0" name=""/>
        <dsp:cNvSpPr/>
      </dsp:nvSpPr>
      <dsp:spPr>
        <a:xfrm rot="5400000">
          <a:off x="4323140" y="2707011"/>
          <a:ext cx="779601" cy="44953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Confusion Matrix and ROC curve for measuring the model performance on the unknown data</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65262" y="4602947"/>
        <a:ext cx="4457301" cy="7034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DB95-020E-482C-8315-2D46A60FF571}" type="datetimeFigureOut">
              <a:rPr lang="en-US" smtClean="0"/>
              <a:t>7/30/2023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70739-0FEC-4701-93B2-82D8F8FA87EB}" type="slidenum">
              <a:rPr lang="en-US" smtClean="0"/>
              <a:t>‹#›</a:t>
            </a:fld>
            <a:endParaRPr lang="en-US"/>
          </a:p>
        </p:txBody>
      </p:sp>
    </p:spTree>
    <p:extLst>
      <p:ext uri="{BB962C8B-B14F-4D97-AF65-F5344CB8AC3E}">
        <p14:creationId xmlns:p14="http://schemas.microsoft.com/office/powerpoint/2010/main" val="38268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670739-0FEC-4701-93B2-82D8F8FA87EB}" type="slidenum">
              <a:rPr lang="en-US" smtClean="0"/>
              <a:t>6</a:t>
            </a:fld>
            <a:endParaRPr lang="en-US"/>
          </a:p>
        </p:txBody>
      </p:sp>
    </p:spTree>
    <p:extLst>
      <p:ext uri="{BB962C8B-B14F-4D97-AF65-F5344CB8AC3E}">
        <p14:creationId xmlns:p14="http://schemas.microsoft.com/office/powerpoint/2010/main" val="31878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670739-0FEC-4701-93B2-82D8F8FA87EB}" type="slidenum">
              <a:rPr lang="en-US" smtClean="0"/>
              <a:t>7</a:t>
            </a:fld>
            <a:endParaRPr lang="en-US"/>
          </a:p>
        </p:txBody>
      </p:sp>
    </p:spTree>
    <p:extLst>
      <p:ext uri="{BB962C8B-B14F-4D97-AF65-F5344CB8AC3E}">
        <p14:creationId xmlns:p14="http://schemas.microsoft.com/office/powerpoint/2010/main" val="3542435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573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63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53671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8964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2078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4386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4696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34336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2129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36181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44172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40866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976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3238739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21385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1585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 - Title and bo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insert title</a:t>
            </a:r>
          </a:p>
        </p:txBody>
      </p:sp>
      <p:sp>
        <p:nvSpPr>
          <p:cNvPr id="4" name="Text Placeholder 3">
            <a:extLst>
              <a:ext uri="{FF2B5EF4-FFF2-40B4-BE49-F238E27FC236}">
                <a16:creationId xmlns:a16="http://schemas.microsoft.com/office/drawing/2014/main" id="{E0CB8754-04A6-B646-8340-00FF4A8E6D41}"/>
              </a:ext>
            </a:extLst>
          </p:cNvPr>
          <p:cNvSpPr>
            <a:spLocks noGrp="1"/>
          </p:cNvSpPr>
          <p:nvPr>
            <p:ph type="body" sz="quarter" idx="10"/>
          </p:nvPr>
        </p:nvSpPr>
        <p:spPr>
          <a:xfrm>
            <a:off x="720725" y="1357313"/>
            <a:ext cx="10860088" cy="5043487"/>
          </a:xfrm>
          <a:prstGeom prst="rect">
            <a:avLst/>
          </a:prstGeom>
        </p:spPr>
        <p:txBody>
          <a:bodyPr/>
          <a:lstStyle>
            <a:lvl1pPr marL="0" indent="0">
              <a:buNone/>
              <a:defRPr sz="2000" b="1">
                <a:solidFill>
                  <a:schemeClr val="tx1"/>
                </a:solidFill>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buFont typeface="AppleSymbols" panose="02000000000000000000" pitchFamily="2" charset="-79"/>
              <a:buChar char="⎼"/>
              <a:defRPr sz="2000">
                <a:solidFill>
                  <a:schemeClr val="tx1"/>
                </a:solidFill>
                <a:latin typeface="Arial" panose="020B0604020202020204" pitchFamily="34" charset="0"/>
                <a:cs typeface="Arial" panose="020B0604020202020204" pitchFamily="34" charset="0"/>
              </a:defRPr>
            </a:lvl3pPr>
            <a:lvl4pPr>
              <a:defRPr sz="2000">
                <a:solidFill>
                  <a:schemeClr val="tx1"/>
                </a:solidFill>
                <a:latin typeface="Arial" panose="020B0604020202020204" pitchFamily="34" charset="0"/>
                <a:cs typeface="Arial" panose="020B0604020202020204" pitchFamily="34" charset="0"/>
              </a:defRPr>
            </a:lvl4pPr>
            <a:lvl5pPr>
              <a:defRPr sz="20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05DC36EF-46CB-A94E-B753-49EBB82EF70F}"/>
              </a:ext>
            </a:extLst>
          </p:cNvPr>
          <p:cNvSpPr>
            <a:spLocks noGrp="1"/>
          </p:cNvSpPr>
          <p:nvPr>
            <p:ph sz="quarter" idx="11" hasCustomPrompt="1"/>
          </p:nvPr>
        </p:nvSpPr>
        <p:spPr>
          <a:xfrm>
            <a:off x="208541" y="6525491"/>
            <a:ext cx="11609386"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80064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3538656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70663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19700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379478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95499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951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590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8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6415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3577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2"/>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33" imgH="336" progId="TCLayout.ActiveDocument.1">
                  <p:embed/>
                </p:oleObj>
              </mc:Choice>
              <mc:Fallback>
                <p:oleObj name="think-cell Slide" r:id="rId33"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7/30/2023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3572656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9" r:id="rId25"/>
    <p:sldLayoutId id="2147483690" r:id="rId26"/>
    <p:sldLayoutId id="2147483691" r:id="rId27"/>
    <p:sldLayoutId id="2147483692" r:id="rId28"/>
    <p:sldLayoutId id="2147483693" r:id="rId29"/>
    <p:sldLayoutId id="2147483694" r:id="rId30"/>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6" Type="http://schemas.microsoft.com/office/2007/relationships/hdphoto" Target="../media/hdphoto2.wdp"/><Relationship Id="rId5" Type="http://schemas.openxmlformats.org/officeDocument/2006/relationships/image" Target="../media/image2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hyperlink" Target="https://github.com/SrijanWMXJ/Trilytic/blob/main/EDA.ipynb" TargetMode="Externa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hyperlink" Target="https://github.com/SrijanWMXJ/Trilytic/blob/main/final_model.ipynb"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0B0F2-4309-45A3-A99E-4F152CEFF5E6}"/>
              </a:ext>
            </a:extLst>
          </p:cNvPr>
          <p:cNvSpPr>
            <a:spLocks noGrp="1"/>
          </p:cNvSpPr>
          <p:nvPr>
            <p:ph type="ctrTitle"/>
          </p:nvPr>
        </p:nvSpPr>
        <p:spPr>
          <a:xfrm>
            <a:off x="794521" y="2508718"/>
            <a:ext cx="7375650" cy="1655763"/>
          </a:xfrm>
        </p:spPr>
        <p:txBody>
          <a:bodyPr/>
          <a:lstStyle/>
          <a:p>
            <a:r>
              <a:rPr lang="en-US" b="1" dirty="0"/>
              <a:t>Aurum Mining Corporation (AMC) </a:t>
            </a:r>
            <a:br>
              <a:rPr lang="en-US" dirty="0"/>
            </a:br>
            <a:r>
              <a:rPr lang="en-US" sz="2000" dirty="0"/>
              <a:t>Empowering the Health &amp; Safety organization</a:t>
            </a:r>
            <a:endParaRPr lang="en-US" sz="2800" dirty="0"/>
          </a:p>
        </p:txBody>
      </p:sp>
      <p:sp>
        <p:nvSpPr>
          <p:cNvPr id="6" name="Subtitle 5">
            <a:extLst>
              <a:ext uri="{FF2B5EF4-FFF2-40B4-BE49-F238E27FC236}">
                <a16:creationId xmlns:a16="http://schemas.microsoft.com/office/drawing/2014/main" id="{BE993E83-2AA5-459F-B4CB-E9A02A8098F7}"/>
              </a:ext>
            </a:extLst>
          </p:cNvPr>
          <p:cNvSpPr>
            <a:spLocks noGrp="1"/>
          </p:cNvSpPr>
          <p:nvPr>
            <p:ph type="subTitle" idx="1"/>
          </p:nvPr>
        </p:nvSpPr>
        <p:spPr>
          <a:xfrm>
            <a:off x="794521" y="4256556"/>
            <a:ext cx="7375650" cy="1655762"/>
          </a:xfrm>
        </p:spPr>
        <p:txBody>
          <a:bodyPr/>
          <a:lstStyle/>
          <a:p>
            <a:r>
              <a:rPr lang="en-US" dirty="0"/>
              <a:t>Trilytics’23 Conclave Case Study</a:t>
            </a:r>
          </a:p>
        </p:txBody>
      </p:sp>
      <p:sp>
        <p:nvSpPr>
          <p:cNvPr id="2" name="TextBox 1">
            <a:extLst>
              <a:ext uri="{FF2B5EF4-FFF2-40B4-BE49-F238E27FC236}">
                <a16:creationId xmlns:a16="http://schemas.microsoft.com/office/drawing/2014/main" id="{6C15067E-60FB-80F6-A5A1-99E1B886FCA1}"/>
              </a:ext>
            </a:extLst>
          </p:cNvPr>
          <p:cNvSpPr txBox="1"/>
          <p:nvPr/>
        </p:nvSpPr>
        <p:spPr>
          <a:xfrm>
            <a:off x="867266" y="4949072"/>
            <a:ext cx="4864231" cy="646331"/>
          </a:xfrm>
          <a:prstGeom prst="rect">
            <a:avLst/>
          </a:prstGeom>
          <a:noFill/>
        </p:spPr>
        <p:txBody>
          <a:bodyPr wrap="square" rtlCol="0">
            <a:spAutoFit/>
          </a:bodyPr>
          <a:lstStyle/>
          <a:p>
            <a:r>
              <a:rPr lang="en-US" sz="3600" dirty="0">
                <a:solidFill>
                  <a:schemeClr val="bg1"/>
                </a:solidFill>
                <a:latin typeface="Freestyle Script" panose="030804020302050B0404" pitchFamily="66" charset="0"/>
              </a:rPr>
              <a:t>Team :</a:t>
            </a:r>
            <a:r>
              <a:rPr lang="en-US" sz="2400" dirty="0">
                <a:solidFill>
                  <a:schemeClr val="bg1"/>
                </a:solidFill>
                <a:latin typeface="Freestyle Script" panose="030804020302050B0404" pitchFamily="66" charset="0"/>
              </a:rPr>
              <a:t> </a:t>
            </a:r>
            <a:r>
              <a:rPr lang="en-US" sz="3600" dirty="0">
                <a:solidFill>
                  <a:schemeClr val="bg1"/>
                </a:solidFill>
                <a:latin typeface="Bookman Old Style" panose="02050604050505020204" pitchFamily="18" charset="0"/>
              </a:rPr>
              <a:t>LeZit JanBi</a:t>
            </a:r>
            <a:endParaRPr lang="en-IN" sz="3600" dirty="0">
              <a:solidFill>
                <a:schemeClr val="bg1"/>
              </a:solidFill>
              <a:latin typeface="Bookman Old Style" panose="02050604050505020204" pitchFamily="18" charset="0"/>
            </a:endParaRPr>
          </a:p>
        </p:txBody>
      </p:sp>
      <p:sp>
        <p:nvSpPr>
          <p:cNvPr id="4" name="TextBox 3">
            <a:extLst>
              <a:ext uri="{FF2B5EF4-FFF2-40B4-BE49-F238E27FC236}">
                <a16:creationId xmlns:a16="http://schemas.microsoft.com/office/drawing/2014/main" id="{9280FCBD-1099-30AA-58EA-59EAC6B6C298}"/>
              </a:ext>
            </a:extLst>
          </p:cNvPr>
          <p:cNvSpPr txBox="1"/>
          <p:nvPr/>
        </p:nvSpPr>
        <p:spPr>
          <a:xfrm>
            <a:off x="1951348" y="5595403"/>
            <a:ext cx="2375554" cy="1015663"/>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bg1"/>
                </a:solidFill>
              </a:rPr>
              <a:t>Srijan Rit</a:t>
            </a:r>
          </a:p>
          <a:p>
            <a:pPr marL="342900" indent="-342900">
              <a:buFont typeface="Wingdings" panose="05000000000000000000" pitchFamily="2" charset="2"/>
              <a:buChar char="v"/>
            </a:pPr>
            <a:r>
              <a:rPr lang="en-US" sz="2000" dirty="0">
                <a:solidFill>
                  <a:schemeClr val="bg1"/>
                </a:solidFill>
              </a:rPr>
              <a:t>Anirban Dey</a:t>
            </a:r>
          </a:p>
          <a:p>
            <a:pPr marL="342900" indent="-342900">
              <a:buFont typeface="Wingdings" panose="05000000000000000000" pitchFamily="2" charset="2"/>
              <a:buChar char="v"/>
            </a:pPr>
            <a:r>
              <a:rPr lang="en-US" sz="2000" dirty="0">
                <a:solidFill>
                  <a:schemeClr val="bg1"/>
                </a:solidFill>
              </a:rPr>
              <a:t>Bidit Sadhukhan</a:t>
            </a:r>
            <a:endParaRPr lang="en-IN" sz="2000" dirty="0">
              <a:solidFill>
                <a:schemeClr val="bg1"/>
              </a:solidFill>
            </a:endParaRPr>
          </a:p>
        </p:txBody>
      </p:sp>
    </p:spTree>
    <p:custDataLst>
      <p:tags r:id="rId1"/>
    </p:custDataLst>
    <p:extLst>
      <p:ext uri="{BB962C8B-B14F-4D97-AF65-F5344CB8AC3E}">
        <p14:creationId xmlns:p14="http://schemas.microsoft.com/office/powerpoint/2010/main" val="37788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extLst>
              <p:ext uri="{D42A27DB-BD31-4B8C-83A1-F6EECF244321}">
                <p14:modId xmlns:p14="http://schemas.microsoft.com/office/powerpoint/2010/main" val="111638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p:txBody>
          <a:bodyPr vert="horz"/>
          <a:lstStyle/>
          <a:p>
            <a:r>
              <a:rPr lang="en-US" b="1" dirty="0"/>
              <a:t>Appendix: Key analyses</a:t>
            </a:r>
          </a:p>
        </p:txBody>
      </p:sp>
      <p:sp>
        <p:nvSpPr>
          <p:cNvPr id="14" name="TextBox 13">
            <a:extLst>
              <a:ext uri="{FF2B5EF4-FFF2-40B4-BE49-F238E27FC236}">
                <a16:creationId xmlns:a16="http://schemas.microsoft.com/office/drawing/2014/main" id="{30B15BD5-B55C-17CB-F8BF-484C88558885}"/>
              </a:ext>
            </a:extLst>
          </p:cNvPr>
          <p:cNvSpPr txBox="1"/>
          <p:nvPr/>
        </p:nvSpPr>
        <p:spPr>
          <a:xfrm>
            <a:off x="838200" y="2696756"/>
            <a:ext cx="5715000" cy="1200329"/>
          </a:xfrm>
          <a:prstGeom prst="rect">
            <a:avLst/>
          </a:prstGeom>
          <a:noFill/>
        </p:spPr>
        <p:txBody>
          <a:bodyPr wrap="square" rtlCol="0" anchor="ctr">
            <a:spAutoFit/>
          </a:bodyPr>
          <a:lstStyle/>
          <a:p>
            <a:r>
              <a:rPr lang="en-US"/>
              <a:t>Any other key learnings you’d like to share with the audience, or on which you may expect questions, but may not be absolutely necessary to make the main points in the prior pages</a:t>
            </a:r>
          </a:p>
        </p:txBody>
      </p:sp>
    </p:spTree>
    <p:extLst>
      <p:ext uri="{BB962C8B-B14F-4D97-AF65-F5344CB8AC3E}">
        <p14:creationId xmlns:p14="http://schemas.microsoft.com/office/powerpoint/2010/main" val="2268141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FCDB7E-B237-85AC-5EB6-35535E567FCF}"/>
              </a:ext>
            </a:extLst>
          </p:cNvPr>
          <p:cNvSpPr txBox="1"/>
          <p:nvPr/>
        </p:nvSpPr>
        <p:spPr>
          <a:xfrm>
            <a:off x="1897811" y="4433978"/>
            <a:ext cx="4485737" cy="769441"/>
          </a:xfrm>
          <a:prstGeom prst="rect">
            <a:avLst/>
          </a:prstGeom>
          <a:noFill/>
        </p:spPr>
        <p:txBody>
          <a:bodyPr wrap="square" rtlCol="0">
            <a:spAutoFit/>
          </a:bodyPr>
          <a:lstStyle/>
          <a:p>
            <a:r>
              <a:rPr lang="en-US" sz="4400" dirty="0">
                <a:solidFill>
                  <a:schemeClr val="bg2">
                    <a:lumMod val="75000"/>
                  </a:schemeClr>
                </a:solidFill>
                <a:latin typeface="Arial" panose="020B0604020202020204" pitchFamily="34" charset="0"/>
                <a:cs typeface="Arial" panose="020B0604020202020204" pitchFamily="34" charset="0"/>
              </a:rPr>
              <a:t>THANK YOU</a:t>
            </a:r>
            <a:r>
              <a:rPr lang="en-IN" sz="4400" dirty="0">
                <a:solidFill>
                  <a:schemeClr val="bg2">
                    <a:lumMod val="75000"/>
                  </a:schemeClr>
                </a:solidFill>
                <a:latin typeface="Arial" panose="020B0604020202020204" pitchFamily="34" charset="0"/>
                <a:cs typeface="Arial" panose="020B0604020202020204" pitchFamily="34" charset="0"/>
              </a:rPr>
              <a:t>…!</a:t>
            </a:r>
            <a:endParaRPr lang="en-US" sz="44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873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5132-89F6-183B-CBB6-A7F36D0D26B8}"/>
              </a:ext>
            </a:extLst>
          </p:cNvPr>
          <p:cNvSpPr>
            <a:spLocks noGrp="1"/>
          </p:cNvSpPr>
          <p:nvPr>
            <p:ph type="title"/>
          </p:nvPr>
        </p:nvSpPr>
        <p:spPr/>
        <p:txBody>
          <a:bodyPr/>
          <a:lstStyle/>
          <a:p>
            <a:r>
              <a:rPr lang="en-US">
                <a:latin typeface="Arial"/>
                <a:cs typeface="Arial"/>
              </a:rPr>
              <a:t>Pro Tips!</a:t>
            </a:r>
            <a:endParaRPr lang="en-US"/>
          </a:p>
        </p:txBody>
      </p:sp>
      <p:sp>
        <p:nvSpPr>
          <p:cNvPr id="3" name="Text Placeholder 2">
            <a:extLst>
              <a:ext uri="{FF2B5EF4-FFF2-40B4-BE49-F238E27FC236}">
                <a16:creationId xmlns:a16="http://schemas.microsoft.com/office/drawing/2014/main" id="{62C4534B-F2F1-CC4E-885F-2F5C2FDD6259}"/>
              </a:ext>
            </a:extLst>
          </p:cNvPr>
          <p:cNvSpPr>
            <a:spLocks noGrp="1"/>
          </p:cNvSpPr>
          <p:nvPr>
            <p:ph type="body" sz="quarter" idx="10"/>
          </p:nvPr>
        </p:nvSpPr>
        <p:spPr>
          <a:xfrm>
            <a:off x="664897" y="984451"/>
            <a:ext cx="10860088" cy="5767223"/>
          </a:xfrm>
        </p:spPr>
        <p:txBody>
          <a:bodyPr vert="horz" lIns="91440" tIns="45720" rIns="91440" bIns="45720" rtlCol="0" anchor="t">
            <a:noAutofit/>
          </a:bodyPr>
          <a:lstStyle/>
          <a:p>
            <a:pPr>
              <a:spcBef>
                <a:spcPts val="600"/>
              </a:spcBef>
              <a:spcAft>
                <a:spcPts val="0"/>
              </a:spcAft>
            </a:pPr>
            <a:r>
              <a:rPr lang="en-US" sz="1400" dirty="0"/>
              <a:t>Executive Summary</a:t>
            </a:r>
          </a:p>
          <a:p>
            <a:pPr>
              <a:spcBef>
                <a:spcPts val="600"/>
              </a:spcBef>
              <a:spcAft>
                <a:spcPts val="0"/>
              </a:spcAft>
            </a:pPr>
            <a:r>
              <a:rPr lang="en-US" sz="1400" b="0" dirty="0"/>
              <a:t>Imagine this is the only slide you can present as part of the final project readout:</a:t>
            </a:r>
          </a:p>
          <a:p>
            <a:pPr marL="457200" indent="-287338">
              <a:spcBef>
                <a:spcPts val="600"/>
              </a:spcBef>
              <a:spcAft>
                <a:spcPts val="0"/>
              </a:spcAft>
              <a:buFont typeface="Arial" panose="020B0604020202020204" pitchFamily="34" charset="0"/>
              <a:buChar char="•"/>
            </a:pPr>
            <a:r>
              <a:rPr lang="en-US" sz="1400" b="0" dirty="0"/>
              <a:t>Does it capture the key points you wanted to highlight as part of the broader presentation?</a:t>
            </a:r>
          </a:p>
          <a:p>
            <a:pPr marL="457200" indent="-287338">
              <a:spcBef>
                <a:spcPts val="600"/>
              </a:spcBef>
              <a:spcAft>
                <a:spcPts val="0"/>
              </a:spcAft>
              <a:buFont typeface="Arial" panose="020B0604020202020204" pitchFamily="34" charset="0"/>
              <a:buChar char="•"/>
            </a:pPr>
            <a:r>
              <a:rPr lang="en-US" sz="1400" b="0" dirty="0"/>
              <a:t>Is it easy to ready (for different kinds of audiences) and has relevant metrics?</a:t>
            </a:r>
          </a:p>
          <a:p>
            <a:pPr>
              <a:spcBef>
                <a:spcPts val="600"/>
              </a:spcBef>
              <a:spcAft>
                <a:spcPts val="0"/>
              </a:spcAft>
            </a:pPr>
            <a:r>
              <a:rPr lang="en-US" sz="1400" dirty="0"/>
              <a:t>Model Methodology</a:t>
            </a:r>
          </a:p>
          <a:p>
            <a:pPr marL="457200" indent="-287338">
              <a:spcBef>
                <a:spcPts val="600"/>
              </a:spcBef>
              <a:spcAft>
                <a:spcPts val="0"/>
              </a:spcAft>
              <a:buFont typeface="Arial" panose="020B0604020202020204" pitchFamily="34" charset="0"/>
              <a:buChar char="•"/>
            </a:pPr>
            <a:r>
              <a:rPr lang="en-US" sz="1400" b="0" dirty="0"/>
              <a:t>Is it easy to understand both for the CEO (with a non-technical background) and the Chief Data Scientist?</a:t>
            </a:r>
          </a:p>
          <a:p>
            <a:pPr marL="457200" indent="-287338">
              <a:spcBef>
                <a:spcPts val="600"/>
              </a:spcBef>
              <a:spcAft>
                <a:spcPts val="0"/>
              </a:spcAft>
              <a:buFont typeface="Arial" panose="020B0604020202020204" pitchFamily="34" charset="0"/>
              <a:buChar char="•"/>
            </a:pPr>
            <a:r>
              <a:rPr lang="en-US" sz="1400" b="0" dirty="0"/>
              <a:t>Does it highlight the broad steps you followed while designing, developing and implementing the solution?</a:t>
            </a:r>
          </a:p>
          <a:p>
            <a:pPr marL="457200" indent="-287338">
              <a:spcBef>
                <a:spcPts val="600"/>
              </a:spcBef>
              <a:spcAft>
                <a:spcPts val="0"/>
              </a:spcAft>
              <a:buFont typeface="Arial" panose="020B0604020202020204" pitchFamily="34" charset="0"/>
              <a:buChar char="•"/>
            </a:pPr>
            <a:r>
              <a:rPr lang="en-US" sz="1400" b="0" dirty="0"/>
              <a:t>Do you need a separate slide for additional technical details?</a:t>
            </a:r>
          </a:p>
          <a:p>
            <a:pPr>
              <a:spcBef>
                <a:spcPts val="600"/>
              </a:spcBef>
              <a:spcAft>
                <a:spcPts val="0"/>
              </a:spcAft>
            </a:pPr>
            <a:r>
              <a:rPr lang="en-US" sz="1400" dirty="0"/>
              <a:t>Model Validation</a:t>
            </a:r>
          </a:p>
          <a:p>
            <a:pPr marL="457200" indent="-287338">
              <a:spcBef>
                <a:spcPts val="600"/>
              </a:spcBef>
              <a:spcAft>
                <a:spcPts val="0"/>
              </a:spcAft>
              <a:buFont typeface="Arial" panose="020B0604020202020204" pitchFamily="34" charset="0"/>
              <a:buChar char="•"/>
            </a:pPr>
            <a:r>
              <a:rPr lang="en-US" sz="1400" b="0" dirty="0"/>
              <a:t>How can you convey that the model you have is really a good model?</a:t>
            </a:r>
          </a:p>
          <a:p>
            <a:pPr marL="457200" indent="-287338">
              <a:spcBef>
                <a:spcPts val="600"/>
              </a:spcBef>
              <a:spcAft>
                <a:spcPts val="0"/>
              </a:spcAft>
              <a:buFont typeface="Arial" panose="020B0604020202020204" pitchFamily="34" charset="0"/>
              <a:buChar char="•"/>
            </a:pPr>
            <a:r>
              <a:rPr lang="en-US" sz="1400" b="0" dirty="0"/>
              <a:t>Did you follow all relevant data validation principles while assessing the model? (Train &amp; test data sets, making sure the model doesn’t overfit…)</a:t>
            </a:r>
          </a:p>
          <a:p>
            <a:pPr marL="457200" indent="-287338">
              <a:spcBef>
                <a:spcPts val="600"/>
              </a:spcBef>
              <a:spcAft>
                <a:spcPts val="0"/>
              </a:spcAft>
              <a:buFont typeface="Arial" panose="020B0604020202020204" pitchFamily="34" charset="0"/>
              <a:buChar char="•"/>
            </a:pPr>
            <a:r>
              <a:rPr lang="en-US" sz="1400" b="0" dirty="0"/>
              <a:t>Are the metrices you showcase the best one’s for this specific problem? Why or Why not?</a:t>
            </a:r>
          </a:p>
          <a:p>
            <a:pPr marL="457200" indent="-287338">
              <a:spcBef>
                <a:spcPts val="600"/>
              </a:spcBef>
              <a:spcAft>
                <a:spcPts val="0"/>
              </a:spcAft>
              <a:buFont typeface="Arial" panose="020B0604020202020204" pitchFamily="34" charset="0"/>
              <a:buChar char="•"/>
            </a:pPr>
            <a:r>
              <a:rPr lang="en-US" sz="1400" b="0" dirty="0"/>
              <a:t>Did you use the right visuals? (Too many numbers can get overwhelming if not presented using the right visuals)</a:t>
            </a:r>
          </a:p>
          <a:p>
            <a:pPr>
              <a:spcBef>
                <a:spcPts val="600"/>
              </a:spcBef>
              <a:spcAft>
                <a:spcPts val="0"/>
              </a:spcAft>
            </a:pPr>
            <a:r>
              <a:rPr lang="en-US" sz="1400" dirty="0"/>
              <a:t>General</a:t>
            </a:r>
          </a:p>
          <a:p>
            <a:pPr>
              <a:spcBef>
                <a:spcPts val="600"/>
              </a:spcBef>
              <a:spcAft>
                <a:spcPts val="0"/>
              </a:spcAft>
            </a:pPr>
            <a:r>
              <a:rPr lang="en-US" sz="1400" b="0" i="1" dirty="0"/>
              <a:t>Some questions to ask yourself while creating any slide:</a:t>
            </a:r>
          </a:p>
          <a:p>
            <a:pPr marL="457200" indent="-287338">
              <a:spcBef>
                <a:spcPts val="600"/>
              </a:spcBef>
              <a:spcAft>
                <a:spcPts val="0"/>
              </a:spcAft>
              <a:buFont typeface="Arial" panose="020B0604020202020204" pitchFamily="34" charset="0"/>
              <a:buChar char="•"/>
            </a:pPr>
            <a:r>
              <a:rPr lang="en-US" sz="1400" b="0" dirty="0"/>
              <a:t>Does this slide have a compelling title which will keep me interested to look at the details? What is the key takeaway?</a:t>
            </a:r>
          </a:p>
          <a:p>
            <a:pPr marL="457200" indent="-287338">
              <a:spcBef>
                <a:spcPts val="600"/>
              </a:spcBef>
              <a:spcAft>
                <a:spcPts val="0"/>
              </a:spcAft>
              <a:buFont typeface="Arial" panose="020B0604020202020204" pitchFamily="34" charset="0"/>
              <a:buChar char="•"/>
            </a:pPr>
            <a:r>
              <a:rPr lang="en-US" sz="1400" b="0" dirty="0"/>
              <a:t>Can I convey the same information with less text?</a:t>
            </a:r>
          </a:p>
          <a:p>
            <a:pPr marL="457200" indent="-287338">
              <a:spcBef>
                <a:spcPts val="600"/>
              </a:spcBef>
              <a:spcAft>
                <a:spcPts val="0"/>
              </a:spcAft>
              <a:buFont typeface="Arial" panose="020B0604020202020204" pitchFamily="34" charset="0"/>
              <a:buChar char="•"/>
            </a:pPr>
            <a:r>
              <a:rPr lang="en-US" sz="1400" b="0" dirty="0"/>
              <a:t>How much information is too much information? </a:t>
            </a:r>
          </a:p>
          <a:p>
            <a:pPr marL="457200" indent="-287338">
              <a:spcBef>
                <a:spcPts val="600"/>
              </a:spcBef>
              <a:spcAft>
                <a:spcPts val="0"/>
              </a:spcAft>
              <a:buFont typeface="Arial" panose="020B0604020202020204" pitchFamily="34" charset="0"/>
              <a:buChar char="•"/>
            </a:pPr>
            <a:r>
              <a:rPr lang="en-US" sz="1400" b="0" dirty="0"/>
              <a:t>Can I make the information showcased more actionable for stakeholders?</a:t>
            </a:r>
          </a:p>
        </p:txBody>
      </p:sp>
    </p:spTree>
    <p:custDataLst>
      <p:tags r:id="rId1"/>
    </p:custDataLst>
    <p:extLst>
      <p:ext uri="{BB962C8B-B14F-4D97-AF65-F5344CB8AC3E}">
        <p14:creationId xmlns:p14="http://schemas.microsoft.com/office/powerpoint/2010/main" val="3763893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p:txBody>
          <a:bodyPr/>
          <a:lstStyle/>
          <a:p>
            <a:r>
              <a:rPr lang="en-US" b="1"/>
              <a:t>Executive Summary</a:t>
            </a: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538964" y="4987636"/>
            <a:ext cx="11569910" cy="1621496"/>
          </a:xfrm>
          <a:solidFill>
            <a:schemeClr val="bg1"/>
          </a:solidFill>
        </p:spPr>
        <p:txBody>
          <a:bodyPr vert="horz" lIns="91440" tIns="45720" rIns="91440" bIns="45720" rtlCol="0" anchor="t">
            <a:noAutofit/>
          </a:bodyPr>
          <a:lstStyle/>
          <a:p>
            <a:pPr marL="227965" indent="-227965">
              <a:spcAft>
                <a:spcPts val="0"/>
              </a:spcAft>
              <a:buFontTx/>
              <a:buChar char="-"/>
            </a:pPr>
            <a:r>
              <a:rPr lang="en-US" sz="1600" i="1" dirty="0">
                <a:solidFill>
                  <a:schemeClr val="bg1">
                    <a:lumMod val="65000"/>
                  </a:schemeClr>
                </a:solidFill>
                <a:latin typeface="Arial"/>
                <a:cs typeface="Arial"/>
              </a:rPr>
              <a:t>You have one page to summarize the intended business objectives, model approach, model outcome and business value to an audience that may or may not be technically inclined</a:t>
            </a:r>
            <a:endParaRPr lang="en-US" dirty="0">
              <a:solidFill>
                <a:schemeClr val="bg1">
                  <a:lumMod val="65000"/>
                </a:schemeClr>
              </a:solidFill>
              <a:latin typeface="Arial"/>
              <a:cs typeface="Arial"/>
            </a:endParaRPr>
          </a:p>
          <a:p>
            <a:pPr marL="227965" indent="-227965">
              <a:spcAft>
                <a:spcPts val="0"/>
              </a:spcAft>
              <a:buFontTx/>
              <a:buChar char="-"/>
            </a:pPr>
            <a:r>
              <a:rPr lang="en-US" sz="1600" i="1" dirty="0">
                <a:solidFill>
                  <a:schemeClr val="bg1">
                    <a:lumMod val="65000"/>
                  </a:schemeClr>
                </a:solidFill>
                <a:latin typeface="Arial"/>
                <a:cs typeface="Arial"/>
              </a:rPr>
              <a:t>This page should act as a substitute for all the slides following it; it needn’t have all the details, but there shouldn’t be a key takeaway missing from it</a:t>
            </a:r>
          </a:p>
          <a:p>
            <a:pPr marL="227965" indent="-227965">
              <a:spcAft>
                <a:spcPts val="0"/>
              </a:spcAft>
              <a:buFontTx/>
              <a:buChar char="-"/>
            </a:pPr>
            <a:r>
              <a:rPr lang="en-US" sz="1600" i="1" dirty="0">
                <a:solidFill>
                  <a:schemeClr val="bg1">
                    <a:lumMod val="65000"/>
                  </a:schemeClr>
                </a:solidFill>
                <a:latin typeface="Arial"/>
                <a:cs typeface="Arial"/>
              </a:rPr>
              <a:t>Remember anybody could be reading this summary; it may be the chief data scientist from Aurum who’s been working with you daily on the project, or it could be the CEO who’s hearing about this for the first time</a:t>
            </a:r>
          </a:p>
        </p:txBody>
      </p:sp>
      <p:sp>
        <p:nvSpPr>
          <p:cNvPr id="7" name="Rectangle 6">
            <a:extLst>
              <a:ext uri="{FF2B5EF4-FFF2-40B4-BE49-F238E27FC236}">
                <a16:creationId xmlns:a16="http://schemas.microsoft.com/office/drawing/2014/main" id="{88135142-5BDB-475A-849C-9254BB0DF418}"/>
              </a:ext>
            </a:extLst>
          </p:cNvPr>
          <p:cNvSpPr/>
          <p:nvPr/>
        </p:nvSpPr>
        <p:spPr>
          <a:xfrm rot="16200000">
            <a:off x="-1321117" y="2759421"/>
            <a:ext cx="3264324" cy="45583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Sample Structure</a:t>
            </a:r>
          </a:p>
        </p:txBody>
      </p:sp>
      <p:sp>
        <p:nvSpPr>
          <p:cNvPr id="8" name="Rectangle 7">
            <a:extLst>
              <a:ext uri="{FF2B5EF4-FFF2-40B4-BE49-F238E27FC236}">
                <a16:creationId xmlns:a16="http://schemas.microsoft.com/office/drawing/2014/main" id="{E3F6D439-F66E-47A3-9CA9-09F53459E92A}"/>
              </a:ext>
            </a:extLst>
          </p:cNvPr>
          <p:cNvSpPr/>
          <p:nvPr/>
        </p:nvSpPr>
        <p:spPr>
          <a:xfrm rot="16200000">
            <a:off x="-499703" y="5570466"/>
            <a:ext cx="1621496" cy="4558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Pro tips</a:t>
            </a:r>
          </a:p>
        </p:txBody>
      </p:sp>
      <p:sp>
        <p:nvSpPr>
          <p:cNvPr id="9" name="Content Placeholder 4">
            <a:extLst>
              <a:ext uri="{FF2B5EF4-FFF2-40B4-BE49-F238E27FC236}">
                <a16:creationId xmlns:a16="http://schemas.microsoft.com/office/drawing/2014/main" id="{3F5AA907-3029-456A-BCAE-A1953274A8C0}"/>
              </a:ext>
            </a:extLst>
          </p:cNvPr>
          <p:cNvSpPr txBox="1">
            <a:spLocks/>
          </p:cNvSpPr>
          <p:nvPr/>
        </p:nvSpPr>
        <p:spPr>
          <a:xfrm>
            <a:off x="838200" y="1355177"/>
            <a:ext cx="10515600" cy="3264324"/>
          </a:xfrm>
          <a:prstGeom prst="rect">
            <a:avLst/>
          </a:prstGeom>
        </p:spPr>
        <p:txBody>
          <a:bodyPr vert="horz" lIns="91440" tIns="45720" rIns="91440" bIns="45720" rtlCol="0" anchor="t">
            <a:noAutofit/>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chemeClr val="tx2"/>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1600" b="1" dirty="0">
                <a:solidFill>
                  <a:schemeClr val="tx1">
                    <a:lumMod val="75000"/>
                    <a:lumOff val="25000"/>
                  </a:schemeClr>
                </a:solidFill>
                <a:latin typeface="Arial"/>
                <a:cs typeface="Arial"/>
              </a:rPr>
              <a:t>Initiative Goal</a:t>
            </a:r>
            <a:r>
              <a:rPr lang="en-US" sz="1600" dirty="0">
                <a:solidFill>
                  <a:schemeClr val="tx1">
                    <a:lumMod val="75000"/>
                    <a:lumOff val="25000"/>
                  </a:schemeClr>
                </a:solidFill>
                <a:latin typeface="Arial"/>
                <a:cs typeface="Arial"/>
              </a:rPr>
              <a:t>:</a:t>
            </a:r>
            <a:r>
              <a:rPr lang="en-US" sz="1600" dirty="0">
                <a:solidFill>
                  <a:schemeClr val="bg2">
                    <a:lumMod val="75000"/>
                  </a:schemeClr>
                </a:solidFill>
                <a:latin typeface="Arial"/>
                <a:cs typeface="Arial"/>
              </a:rPr>
              <a:t> </a:t>
            </a:r>
            <a:r>
              <a:rPr lang="en-US" sz="1600" i="1" dirty="0">
                <a:solidFill>
                  <a:schemeClr val="bg2">
                    <a:lumMod val="75000"/>
                  </a:schemeClr>
                </a:solidFill>
                <a:latin typeface="Arial"/>
                <a:cs typeface="Arial"/>
              </a:rPr>
              <a:t>&lt;State business’ desired outcomes&gt;</a:t>
            </a:r>
          </a:p>
          <a:p>
            <a:pPr marL="0" indent="0">
              <a:spcAft>
                <a:spcPts val="0"/>
              </a:spcAft>
              <a:buNone/>
            </a:pPr>
            <a:endParaRPr lang="en-US" sz="1600" i="1" dirty="0">
              <a:solidFill>
                <a:schemeClr val="tx1">
                  <a:lumMod val="75000"/>
                  <a:lumOff val="25000"/>
                </a:schemeClr>
              </a:solidFill>
            </a:endParaRPr>
          </a:p>
          <a:p>
            <a:pPr marL="0" indent="0">
              <a:spcAft>
                <a:spcPts val="0"/>
              </a:spcAft>
              <a:buNone/>
            </a:pPr>
            <a:r>
              <a:rPr lang="en-US" sz="1600" b="1" dirty="0">
                <a:solidFill>
                  <a:schemeClr val="tx1">
                    <a:lumMod val="75000"/>
                    <a:lumOff val="25000"/>
                  </a:schemeClr>
                </a:solidFill>
                <a:latin typeface="Arial"/>
                <a:cs typeface="Arial"/>
              </a:rPr>
              <a:t>WWT recommends </a:t>
            </a:r>
            <a:r>
              <a:rPr lang="en-US" sz="1600" i="1" dirty="0">
                <a:solidFill>
                  <a:schemeClr val="bg2">
                    <a:lumMod val="75000"/>
                  </a:schemeClr>
                </a:solidFill>
                <a:latin typeface="Arial"/>
                <a:cs typeface="Arial"/>
              </a:rPr>
              <a:t>&lt;summarize the next steps from the analytical findings you produced&gt; </a:t>
            </a:r>
            <a:r>
              <a:rPr lang="en-US" sz="1600" b="1" dirty="0">
                <a:solidFill>
                  <a:schemeClr val="tx1">
                    <a:lumMod val="75000"/>
                    <a:lumOff val="25000"/>
                  </a:schemeClr>
                </a:solidFill>
                <a:latin typeface="Arial"/>
                <a:cs typeface="Arial"/>
              </a:rPr>
              <a:t>to solve </a:t>
            </a:r>
            <a:r>
              <a:rPr lang="en-US" sz="1600" b="1">
                <a:solidFill>
                  <a:schemeClr val="tx1">
                    <a:lumMod val="75000"/>
                    <a:lumOff val="25000"/>
                  </a:schemeClr>
                </a:solidFill>
                <a:latin typeface="Arial"/>
                <a:cs typeface="Arial"/>
              </a:rPr>
              <a:t>for Aurum’s </a:t>
            </a:r>
            <a:r>
              <a:rPr lang="en-US" sz="1600" b="1" dirty="0">
                <a:solidFill>
                  <a:schemeClr val="tx1">
                    <a:lumMod val="75000"/>
                    <a:lumOff val="25000"/>
                  </a:schemeClr>
                </a:solidFill>
                <a:latin typeface="Arial"/>
                <a:cs typeface="Arial"/>
              </a:rPr>
              <a:t>data inconsistency issues:</a:t>
            </a:r>
          </a:p>
          <a:p>
            <a:pPr marL="0" indent="0">
              <a:spcAft>
                <a:spcPts val="0"/>
              </a:spcAft>
              <a:buNone/>
            </a:pPr>
            <a:endParaRPr lang="en-US" sz="1600" b="1" dirty="0">
              <a:solidFill>
                <a:schemeClr val="tx1">
                  <a:lumMod val="75000"/>
                  <a:lumOff val="25000"/>
                </a:schemeClr>
              </a:solidFill>
            </a:endParaRPr>
          </a:p>
          <a:p>
            <a:pPr marL="0" indent="0">
              <a:spcAft>
                <a:spcPts val="0"/>
              </a:spcAft>
              <a:buNone/>
            </a:pPr>
            <a:r>
              <a:rPr lang="en-US" sz="1600" dirty="0">
                <a:solidFill>
                  <a:schemeClr val="tx1">
                    <a:lumMod val="75000"/>
                    <a:lumOff val="25000"/>
                  </a:schemeClr>
                </a:solidFill>
                <a:latin typeface="Arial"/>
                <a:cs typeface="Arial"/>
              </a:rPr>
              <a:t>Preliminary analysis indicates that </a:t>
            </a:r>
            <a:r>
              <a:rPr lang="en-US" sz="1600" i="1" dirty="0">
                <a:solidFill>
                  <a:schemeClr val="bg2">
                    <a:lumMod val="75000"/>
                  </a:schemeClr>
                </a:solidFill>
                <a:latin typeface="Arial"/>
                <a:cs typeface="Arial"/>
              </a:rPr>
              <a:t>&lt;state 2-4 biggest findings&gt;</a:t>
            </a:r>
          </a:p>
          <a:p>
            <a:pPr marL="0" indent="0">
              <a:spcAft>
                <a:spcPts val="0"/>
              </a:spcAft>
              <a:buNone/>
            </a:pPr>
            <a:endParaRPr lang="en-US" sz="1600" i="1" dirty="0">
              <a:solidFill>
                <a:schemeClr val="bg2">
                  <a:lumMod val="75000"/>
                </a:schemeClr>
              </a:solidFill>
            </a:endParaRPr>
          </a:p>
          <a:p>
            <a:pPr marL="0" indent="0">
              <a:spcAft>
                <a:spcPts val="0"/>
              </a:spcAft>
              <a:buNone/>
            </a:pPr>
            <a:r>
              <a:rPr lang="en-US" sz="1600" i="1" dirty="0">
                <a:solidFill>
                  <a:schemeClr val="bg2">
                    <a:lumMod val="75000"/>
                  </a:schemeClr>
                </a:solidFill>
                <a:latin typeface="Arial"/>
                <a:cs typeface="Arial"/>
              </a:rPr>
              <a:t>&lt;In 2-3 sentences, mention the most important details about the approach you used&gt;</a:t>
            </a:r>
          </a:p>
          <a:p>
            <a:pPr marL="0" indent="0">
              <a:spcAft>
                <a:spcPts val="0"/>
              </a:spcAft>
              <a:buNone/>
            </a:pPr>
            <a:endParaRPr lang="en-US" sz="1600" dirty="0">
              <a:solidFill>
                <a:schemeClr val="bg2">
                  <a:lumMod val="75000"/>
                </a:schemeClr>
              </a:solidFill>
            </a:endParaRPr>
          </a:p>
          <a:p>
            <a:pPr marL="0" indent="0">
              <a:spcAft>
                <a:spcPts val="0"/>
              </a:spcAft>
              <a:buNone/>
            </a:pPr>
            <a:r>
              <a:rPr lang="en-US" sz="1600" b="1" dirty="0">
                <a:solidFill>
                  <a:schemeClr val="tx1">
                    <a:lumMod val="75000"/>
                    <a:lumOff val="25000"/>
                  </a:schemeClr>
                </a:solidFill>
                <a:latin typeface="Arial"/>
                <a:cs typeface="Arial"/>
              </a:rPr>
              <a:t>WWT proposes that the steps are:</a:t>
            </a:r>
          </a:p>
          <a:p>
            <a:pPr marL="688975" indent="-344170">
              <a:spcAft>
                <a:spcPts val="0"/>
              </a:spcAft>
            </a:pPr>
            <a:r>
              <a:rPr lang="en-US" sz="1600" i="1" dirty="0">
                <a:solidFill>
                  <a:schemeClr val="bg2">
                    <a:lumMod val="75000"/>
                  </a:schemeClr>
                </a:solidFill>
                <a:latin typeface="Arial"/>
                <a:cs typeface="Arial"/>
              </a:rPr>
              <a:t>&lt;What would you do next if you had to implement this for a client?&gt;</a:t>
            </a:r>
          </a:p>
          <a:p>
            <a:pPr marL="688975" indent="-344170">
              <a:spcAft>
                <a:spcPts val="0"/>
              </a:spcAft>
            </a:pPr>
            <a:r>
              <a:rPr lang="en-US" sz="1600" dirty="0">
                <a:solidFill>
                  <a:schemeClr val="bg2">
                    <a:lumMod val="75000"/>
                  </a:schemeClr>
                </a:solidFill>
                <a:latin typeface="Arial"/>
                <a:cs typeface="Arial"/>
              </a:rPr>
              <a:t>&lt;&gt;</a:t>
            </a:r>
          </a:p>
          <a:p>
            <a:pPr marL="688975" indent="-344170">
              <a:spcAft>
                <a:spcPts val="0"/>
              </a:spcAft>
            </a:pPr>
            <a:r>
              <a:rPr lang="en-US" sz="1600" i="1" dirty="0">
                <a:solidFill>
                  <a:schemeClr val="bg2">
                    <a:lumMod val="75000"/>
                  </a:schemeClr>
                </a:solidFill>
                <a:latin typeface="Arial"/>
                <a:cs typeface="Arial"/>
              </a:rPr>
              <a:t>&lt;&gt;</a:t>
            </a:r>
          </a:p>
        </p:txBody>
      </p:sp>
      <p:sp>
        <p:nvSpPr>
          <p:cNvPr id="14" name="Rectangle: Rounded Corners 13">
            <a:extLst>
              <a:ext uri="{FF2B5EF4-FFF2-40B4-BE49-F238E27FC236}">
                <a16:creationId xmlns:a16="http://schemas.microsoft.com/office/drawing/2014/main" id="{0E6F8C35-838B-415C-A455-E0FB75D38A2E}"/>
              </a:ext>
            </a:extLst>
          </p:cNvPr>
          <p:cNvSpPr/>
          <p:nvPr/>
        </p:nvSpPr>
        <p:spPr>
          <a:xfrm>
            <a:off x="10248405" y="89065"/>
            <a:ext cx="1789216" cy="811922"/>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Everything in &lt;</a:t>
            </a:r>
            <a:r>
              <a:rPr lang="en-US" sz="1400" i="1">
                <a:solidFill>
                  <a:schemeClr val="bg2">
                    <a:lumMod val="75000"/>
                  </a:schemeClr>
                </a:solidFill>
                <a:latin typeface="Arial" panose="020B0604020202020204" pitchFamily="34" charset="0"/>
                <a:cs typeface="Arial" panose="020B0604020202020204" pitchFamily="34" charset="0"/>
              </a:rPr>
              <a:t>blue font&gt; </a:t>
            </a:r>
            <a:r>
              <a:rPr lang="en-US" sz="1200">
                <a:solidFill>
                  <a:schemeClr val="tx1"/>
                </a:solidFill>
                <a:latin typeface="Arial" panose="020B0604020202020204" pitchFamily="34" charset="0"/>
                <a:cs typeface="Arial" panose="020B0604020202020204" pitchFamily="34" charset="0"/>
              </a:rPr>
              <a:t>is what we want you to fill</a:t>
            </a:r>
          </a:p>
        </p:txBody>
      </p:sp>
    </p:spTree>
    <p:custDataLst>
      <p:tags r:id="rId1"/>
    </p:custDataLst>
    <p:extLst>
      <p:ext uri="{BB962C8B-B14F-4D97-AF65-F5344CB8AC3E}">
        <p14:creationId xmlns:p14="http://schemas.microsoft.com/office/powerpoint/2010/main" val="330302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2ACF65-447F-A204-AFF3-F204C576DF16}"/>
              </a:ext>
            </a:extLst>
          </p:cNvPr>
          <p:cNvSpPr>
            <a:spLocks noGrp="1"/>
          </p:cNvSpPr>
          <p:nvPr>
            <p:ph type="title"/>
          </p:nvPr>
        </p:nvSpPr>
        <p:spPr>
          <a:xfrm>
            <a:off x="434437" y="179108"/>
            <a:ext cx="3932237" cy="567965"/>
          </a:xfrm>
        </p:spPr>
        <p:txBody>
          <a:bodyPr/>
          <a:lstStyle/>
          <a:p>
            <a:r>
              <a:rPr lang="en-US" b="1" dirty="0"/>
              <a:t>Introduction</a:t>
            </a:r>
            <a:endParaRPr lang="en-IN" dirty="0"/>
          </a:p>
        </p:txBody>
      </p:sp>
      <p:sp>
        <p:nvSpPr>
          <p:cNvPr id="5" name="Title 1">
            <a:extLst>
              <a:ext uri="{FF2B5EF4-FFF2-40B4-BE49-F238E27FC236}">
                <a16:creationId xmlns:a16="http://schemas.microsoft.com/office/drawing/2014/main" id="{9F0000EC-231B-AC7F-F7BC-184272B4647F}"/>
              </a:ext>
            </a:extLst>
          </p:cNvPr>
          <p:cNvSpPr txBox="1">
            <a:spLocks/>
          </p:cNvSpPr>
          <p:nvPr/>
        </p:nvSpPr>
        <p:spPr>
          <a:xfrm>
            <a:off x="434437" y="179108"/>
            <a:ext cx="3932237" cy="567965"/>
          </a:xfrm>
          <a:prstGeom prst="rect">
            <a:avLst/>
          </a:prstGeom>
        </p:spPr>
        <p:txBody>
          <a:bodyPr vert="horz" lIns="91440" tIns="45720" rIns="91440" bIns="45720" rtlCol="0" anchor="ctr">
            <a:noAutofit/>
          </a:bodyPr>
          <a:lstStyle>
            <a:lvl1pPr algn="l" defTabSz="914217" rtl="0" eaLnBrk="1" latinLnBrk="0" hangingPunct="1">
              <a:lnSpc>
                <a:spcPct val="100000"/>
              </a:lnSpc>
              <a:spcBef>
                <a:spcPct val="0"/>
              </a:spcBef>
              <a:buNone/>
              <a:defRPr sz="3299" kern="1200">
                <a:solidFill>
                  <a:schemeClr val="tx2"/>
                </a:solidFill>
                <a:latin typeface="Arial" panose="020B0604020202020204" pitchFamily="34" charset="0"/>
                <a:ea typeface="+mj-ea"/>
                <a:cs typeface="Arial" panose="020B0604020202020204" pitchFamily="34" charset="0"/>
              </a:defRPr>
            </a:lvl1pPr>
          </a:lstStyle>
          <a:p>
            <a:r>
              <a:rPr lang="en-US" b="1"/>
              <a:t>Introduction</a:t>
            </a:r>
            <a:endParaRPr lang="en-IN" dirty="0"/>
          </a:p>
        </p:txBody>
      </p:sp>
      <p:sp>
        <p:nvSpPr>
          <p:cNvPr id="6" name="Text Placeholder 3">
            <a:extLst>
              <a:ext uri="{FF2B5EF4-FFF2-40B4-BE49-F238E27FC236}">
                <a16:creationId xmlns:a16="http://schemas.microsoft.com/office/drawing/2014/main" id="{8E3ADD94-E269-F039-7D53-13A7075FE3F4}"/>
              </a:ext>
            </a:extLst>
          </p:cNvPr>
          <p:cNvSpPr txBox="1">
            <a:spLocks/>
          </p:cNvSpPr>
          <p:nvPr/>
        </p:nvSpPr>
        <p:spPr>
          <a:xfrm>
            <a:off x="196117" y="747074"/>
            <a:ext cx="5932309" cy="1355104"/>
          </a:xfrm>
          <a:prstGeom prst="rect">
            <a:avLst/>
          </a:prstGeom>
        </p:spPr>
        <p:txBody>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2">
                    <a:lumMod val="50000"/>
                  </a:schemeClr>
                </a:solidFill>
                <a:ea typeface="Calibri Light" panose="020F0302020204030204" pitchFamily="34" charset="0"/>
              </a:rPr>
              <a:t>Mining is a dangerous industry. Accurately classifying incidents is crucial.</a:t>
            </a:r>
          </a:p>
          <a:p>
            <a:pPr marL="285750" indent="-285750">
              <a:buFont typeface="Wingdings" panose="05000000000000000000" pitchFamily="2" charset="2"/>
              <a:buChar char="§"/>
            </a:pPr>
            <a:r>
              <a:rPr lang="en-US" sz="1800" dirty="0">
                <a:solidFill>
                  <a:schemeClr val="bg2">
                    <a:lumMod val="50000"/>
                  </a:schemeClr>
                </a:solidFill>
                <a:ea typeface="Calibri Light" panose="020F0302020204030204" pitchFamily="34" charset="0"/>
              </a:rPr>
              <a:t>Manually analyzing incident descriptions is time-consuming and prone to subjective interpretations.</a:t>
            </a:r>
          </a:p>
          <a:p>
            <a:endParaRPr lang="en-US" sz="1800" dirty="0">
              <a:solidFill>
                <a:schemeClr val="bg2">
                  <a:lumMod val="50000"/>
                </a:schemeClr>
              </a:solidFill>
              <a:latin typeface="Google Sans"/>
            </a:endParaRPr>
          </a:p>
          <a:p>
            <a:endParaRPr lang="en-IN" dirty="0"/>
          </a:p>
        </p:txBody>
      </p:sp>
      <p:pic>
        <p:nvPicPr>
          <p:cNvPr id="7" name="Picture 6">
            <a:extLst>
              <a:ext uri="{FF2B5EF4-FFF2-40B4-BE49-F238E27FC236}">
                <a16:creationId xmlns:a16="http://schemas.microsoft.com/office/drawing/2014/main" id="{78602D1B-B127-C935-9DAC-B015EAE7A1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116" y="2102178"/>
            <a:ext cx="6185829" cy="4212211"/>
          </a:xfrm>
          <a:prstGeom prst="rect">
            <a:avLst/>
          </a:prstGeom>
          <a:effectLst>
            <a:outerShdw blurRad="76200" dir="13500000" sy="23000" kx="1200000" algn="br" rotWithShape="0">
              <a:prstClr val="black">
                <a:alpha val="20000"/>
              </a:prstClr>
            </a:outerShdw>
            <a:softEdge rad="31750"/>
          </a:effectLst>
          <a:scene3d>
            <a:camera prst="orthographicFront"/>
            <a:lightRig rig="threePt" dir="t"/>
          </a:scene3d>
          <a:sp3d>
            <a:bevelT w="165100" prst="coolSlant"/>
          </a:sp3d>
        </p:spPr>
      </p:pic>
      <p:sp>
        <p:nvSpPr>
          <p:cNvPr id="9" name="TextBox 8">
            <a:extLst>
              <a:ext uri="{FF2B5EF4-FFF2-40B4-BE49-F238E27FC236}">
                <a16:creationId xmlns:a16="http://schemas.microsoft.com/office/drawing/2014/main" id="{3E769206-D810-2D6D-F98B-98E9F63F5F6F}"/>
              </a:ext>
            </a:extLst>
          </p:cNvPr>
          <p:cNvSpPr txBox="1"/>
          <p:nvPr/>
        </p:nvSpPr>
        <p:spPr>
          <a:xfrm>
            <a:off x="6542201" y="3902697"/>
            <a:ext cx="5288437" cy="2400657"/>
          </a:xfrm>
          <a:prstGeom prst="rect">
            <a:avLst/>
          </a:prstGeom>
          <a:noFill/>
        </p:spPr>
        <p:txBody>
          <a:bodyPr wrap="square" rtlCol="0">
            <a:spAutoFit/>
          </a:bodyPr>
          <a:lstStyle/>
          <a:p>
            <a:pPr marL="285750" indent="-285750" algn="l">
              <a:buFont typeface="Wingdings" panose="05000000000000000000" pitchFamily="2" charset="2"/>
              <a:buChar char="§"/>
            </a:pPr>
            <a:r>
              <a:rPr lang="en-US" sz="1800" i="0" dirty="0">
                <a:solidFill>
                  <a:schemeClr val="bg2">
                    <a:lumMod val="50000"/>
                  </a:schemeClr>
                </a:solidFill>
                <a:effectLst/>
                <a:latin typeface="Arial" panose="020B0604020202020204" pitchFamily="34" charset="0"/>
                <a:cs typeface="Arial" panose="020B0604020202020204" pitchFamily="34" charset="0"/>
              </a:rPr>
              <a:t>By leveraging data and machine learning techniques, we can:</a:t>
            </a:r>
          </a:p>
          <a:p>
            <a:pPr marL="742950" lvl="1" indent="-285750" algn="l">
              <a:buFont typeface="Wingdings" panose="05000000000000000000" pitchFamily="2" charset="2"/>
              <a:buChar char="§"/>
            </a:pPr>
            <a:r>
              <a:rPr lang="en-US" sz="1600" i="0" dirty="0">
                <a:solidFill>
                  <a:schemeClr val="bg2">
                    <a:lumMod val="50000"/>
                  </a:schemeClr>
                </a:solidFill>
                <a:effectLst/>
                <a:latin typeface="Arial" panose="020B0604020202020204" pitchFamily="34" charset="0"/>
                <a:cs typeface="Arial" panose="020B0604020202020204" pitchFamily="34" charset="0"/>
              </a:rPr>
              <a:t>Streamline incident classification.</a:t>
            </a:r>
          </a:p>
          <a:p>
            <a:pPr marL="742950" lvl="1" indent="-285750" algn="l">
              <a:buFont typeface="Wingdings" panose="05000000000000000000" pitchFamily="2" charset="2"/>
              <a:buChar char="§"/>
            </a:pPr>
            <a:r>
              <a:rPr lang="en-US" sz="1600" i="0" dirty="0">
                <a:solidFill>
                  <a:schemeClr val="bg2">
                    <a:lumMod val="50000"/>
                  </a:schemeClr>
                </a:solidFill>
                <a:effectLst/>
                <a:latin typeface="Arial" panose="020B0604020202020204" pitchFamily="34" charset="0"/>
                <a:cs typeface="Arial" panose="020B0604020202020204" pitchFamily="34" charset="0"/>
              </a:rPr>
              <a:t>Provide actionable insights to the leadership to make informed decisions.</a:t>
            </a:r>
          </a:p>
          <a:p>
            <a:pPr marL="742950" lvl="1" indent="-285750" algn="l">
              <a:buFont typeface="Wingdings" panose="05000000000000000000" pitchFamily="2" charset="2"/>
              <a:buChar char="§"/>
            </a:pPr>
            <a:r>
              <a:rPr lang="en-US" sz="1600" i="0" dirty="0">
                <a:solidFill>
                  <a:schemeClr val="bg2">
                    <a:lumMod val="50000"/>
                  </a:schemeClr>
                </a:solidFill>
                <a:effectLst/>
                <a:latin typeface="Arial" panose="020B0604020202020204" pitchFamily="34" charset="0"/>
                <a:cs typeface="Arial" panose="020B0604020202020204" pitchFamily="34" charset="0"/>
              </a:rPr>
              <a:t>Establish a standardized framework for evaluating health and safety across different functions within the organization.</a:t>
            </a:r>
          </a:p>
          <a:p>
            <a:endParaRPr lang="en-IN" dirty="0"/>
          </a:p>
        </p:txBody>
      </p:sp>
      <p:pic>
        <p:nvPicPr>
          <p:cNvPr id="4" name="Content Placeholder 5">
            <a:extLst>
              <a:ext uri="{FF2B5EF4-FFF2-40B4-BE49-F238E27FC236}">
                <a16:creationId xmlns:a16="http://schemas.microsoft.com/office/drawing/2014/main" id="{C1E107AB-6BEF-10FD-A794-E787502CB95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4000"/>
                    </a14:imgEffect>
                  </a14:imgLayer>
                </a14:imgProps>
              </a:ext>
              <a:ext uri="{28A0092B-C50C-407E-A947-70E740481C1C}">
                <a14:useLocalDpi xmlns:a14="http://schemas.microsoft.com/office/drawing/2010/main" val="0"/>
              </a:ext>
            </a:extLst>
          </a:blip>
          <a:stretch>
            <a:fillRect/>
          </a:stretch>
        </p:blipFill>
        <p:spPr>
          <a:xfrm>
            <a:off x="6395448" y="282804"/>
            <a:ext cx="5674376" cy="3318236"/>
          </a:xfrm>
          <a:prstGeom prst="rect">
            <a:avLst/>
          </a:prstGeom>
          <a:ln>
            <a:solidFill>
              <a:schemeClr val="tx1"/>
            </a:solidFill>
          </a:ln>
          <a:effectLst>
            <a:glow rad="127000">
              <a:schemeClr val="accent1">
                <a:alpha val="73000"/>
              </a:schemeClr>
            </a:glow>
          </a:effectLst>
        </p:spPr>
      </p:pic>
      <p:pic>
        <p:nvPicPr>
          <p:cNvPr id="2" name="Picture 1">
            <a:extLst>
              <a:ext uri="{FF2B5EF4-FFF2-40B4-BE49-F238E27FC236}">
                <a16:creationId xmlns:a16="http://schemas.microsoft.com/office/drawing/2014/main" id="{4B073EE1-01C3-7AA1-67F3-6F10E0EA022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4000"/>
                    </a14:imgEffect>
                    <a14:imgEffect>
                      <a14:saturation sat="222000"/>
                    </a14:imgEffect>
                    <a14:imgEffect>
                      <a14:brightnessContrast bright="4000" contrast="-42000"/>
                    </a14:imgEffect>
                  </a14:imgLayer>
                </a14:imgProps>
              </a:ext>
              <a:ext uri="{28A0092B-C50C-407E-A947-70E740481C1C}">
                <a14:useLocalDpi xmlns:a14="http://schemas.microsoft.com/office/drawing/2010/main" val="0"/>
              </a:ext>
            </a:extLst>
          </a:blip>
          <a:srcRect l="9755" t="-1" r="3056" b="64141"/>
          <a:stretch/>
        </p:blipFill>
        <p:spPr>
          <a:xfrm>
            <a:off x="122176" y="2102177"/>
            <a:ext cx="6060140" cy="1873773"/>
          </a:xfrm>
          <a:prstGeom prst="rect">
            <a:avLst/>
          </a:prstGeom>
          <a:ln>
            <a:solidFill>
              <a:schemeClr val="tx1"/>
            </a:solidFill>
          </a:ln>
          <a:effectLst>
            <a:outerShdw blurRad="50800" dist="38100" algn="l" rotWithShape="0">
              <a:prstClr val="black">
                <a:alpha val="40000"/>
              </a:prstClr>
            </a:outerShdw>
            <a:softEdge rad="31750"/>
          </a:effectLst>
        </p:spPr>
      </p:pic>
    </p:spTree>
    <p:extLst>
      <p:ext uri="{BB962C8B-B14F-4D97-AF65-F5344CB8AC3E}">
        <p14:creationId xmlns:p14="http://schemas.microsoft.com/office/powerpoint/2010/main" val="99953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randombar(horizontal)">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552D-4BAC-9BFB-FF57-9267E59431A0}"/>
              </a:ext>
            </a:extLst>
          </p:cNvPr>
          <p:cNvSpPr>
            <a:spLocks noGrp="1"/>
          </p:cNvSpPr>
          <p:nvPr>
            <p:ph type="title"/>
          </p:nvPr>
        </p:nvSpPr>
        <p:spPr>
          <a:xfrm>
            <a:off x="206605" y="640437"/>
            <a:ext cx="6220899" cy="547705"/>
          </a:xfrm>
        </p:spPr>
        <p:txBody>
          <a:bodyPr/>
          <a:lstStyle/>
          <a:p>
            <a:r>
              <a:rPr lang="en-US" sz="2800" b="0" i="0" dirty="0">
                <a:solidFill>
                  <a:schemeClr val="tx1"/>
                </a:solidFill>
                <a:effectLst/>
                <a:latin typeface="gg sans"/>
              </a:rPr>
              <a:t>Unraveling Critical Discoveries from EDA</a:t>
            </a:r>
            <a:endParaRPr lang="en-IN" sz="2800" dirty="0">
              <a:solidFill>
                <a:schemeClr val="tx1"/>
              </a:solidFill>
            </a:endParaRPr>
          </a:p>
        </p:txBody>
      </p:sp>
      <p:pic>
        <p:nvPicPr>
          <p:cNvPr id="8" name="Content Placeholder 7">
            <a:extLst>
              <a:ext uri="{FF2B5EF4-FFF2-40B4-BE49-F238E27FC236}">
                <a16:creationId xmlns:a16="http://schemas.microsoft.com/office/drawing/2014/main" id="{77225307-B4BF-6FCC-C748-E91075357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091" y="1188142"/>
            <a:ext cx="6221413" cy="3139674"/>
          </a:xfrm>
        </p:spPr>
      </p:pic>
      <p:sp>
        <p:nvSpPr>
          <p:cNvPr id="4" name="Text Placeholder 3">
            <a:extLst>
              <a:ext uri="{FF2B5EF4-FFF2-40B4-BE49-F238E27FC236}">
                <a16:creationId xmlns:a16="http://schemas.microsoft.com/office/drawing/2014/main" id="{A0777F61-1996-D79A-112E-91B7F5798C3B}"/>
              </a:ext>
            </a:extLst>
          </p:cNvPr>
          <p:cNvSpPr>
            <a:spLocks noGrp="1"/>
          </p:cNvSpPr>
          <p:nvPr>
            <p:ph type="body" sz="quarter" idx="10"/>
          </p:nvPr>
        </p:nvSpPr>
        <p:spPr>
          <a:xfrm>
            <a:off x="206605" y="286166"/>
            <a:ext cx="6221287" cy="354271"/>
          </a:xfrm>
        </p:spPr>
        <p:txBody>
          <a:bodyPr/>
          <a:lstStyle/>
          <a:p>
            <a:r>
              <a:rPr lang="en-IN" sz="1800" b="0" i="0" dirty="0">
                <a:solidFill>
                  <a:schemeClr val="bg2">
                    <a:lumMod val="50000"/>
                  </a:schemeClr>
                </a:solidFill>
                <a:effectLst/>
                <a:latin typeface="gg sans"/>
              </a:rPr>
              <a:t>Empowering Safety:</a:t>
            </a:r>
            <a:endParaRPr lang="en-IN" sz="1800" dirty="0">
              <a:solidFill>
                <a:schemeClr val="bg2">
                  <a:lumMod val="50000"/>
                </a:schemeClr>
              </a:solidFill>
            </a:endParaRPr>
          </a:p>
        </p:txBody>
      </p:sp>
      <p:pic>
        <p:nvPicPr>
          <p:cNvPr id="12" name="Picture Placeholder 11">
            <a:extLst>
              <a:ext uri="{FF2B5EF4-FFF2-40B4-BE49-F238E27FC236}">
                <a16:creationId xmlns:a16="http://schemas.microsoft.com/office/drawing/2014/main" id="{FF0F05D4-A68A-FD24-E985-873BE397B719}"/>
              </a:ext>
            </a:extLst>
          </p:cNvPr>
          <p:cNvPicPr>
            <a:picLocks noGrp="1" noChangeAspect="1"/>
          </p:cNvPicPr>
          <p:nvPr>
            <p:ph type="pic" idx="11"/>
          </p:nvPr>
        </p:nvPicPr>
        <p:blipFill rotWithShape="1">
          <a:blip r:embed="rId3">
            <a:extLst>
              <a:ext uri="{28A0092B-C50C-407E-A947-70E740481C1C}">
                <a14:useLocalDpi xmlns:a14="http://schemas.microsoft.com/office/drawing/2010/main" val="0"/>
              </a:ext>
            </a:extLst>
          </a:blip>
          <a:srcRect l="156" r="-870"/>
          <a:stretch/>
        </p:blipFill>
        <p:spPr>
          <a:xfrm>
            <a:off x="6758940" y="176456"/>
            <a:ext cx="5226455" cy="3328746"/>
          </a:xfrm>
          <a:noFill/>
          <a:ln>
            <a:solidFill>
              <a:schemeClr val="bg1"/>
            </a:solidFill>
          </a:ln>
          <a:effectLst>
            <a:glow>
              <a:schemeClr val="bg1"/>
            </a:glow>
            <a:outerShdw blurRad="838200" dist="50800" dir="5400000" algn="ctr" rotWithShape="0">
              <a:srgbClr val="000000">
                <a:alpha val="29000"/>
              </a:srgbClr>
            </a:outerShdw>
          </a:effectLst>
        </p:spPr>
      </p:pic>
      <p:sp>
        <p:nvSpPr>
          <p:cNvPr id="6" name="Text Placeholder 5">
            <a:extLst>
              <a:ext uri="{FF2B5EF4-FFF2-40B4-BE49-F238E27FC236}">
                <a16:creationId xmlns:a16="http://schemas.microsoft.com/office/drawing/2014/main" id="{0534B820-4638-4332-052E-E700B8AACAE6}"/>
              </a:ext>
            </a:extLst>
          </p:cNvPr>
          <p:cNvSpPr>
            <a:spLocks noGrp="1"/>
          </p:cNvSpPr>
          <p:nvPr>
            <p:ph type="body" sz="quarter" idx="12"/>
          </p:nvPr>
        </p:nvSpPr>
        <p:spPr>
          <a:xfrm>
            <a:off x="206091" y="4434212"/>
            <a:ext cx="6713183" cy="2073669"/>
          </a:xfrm>
        </p:spPr>
        <p:txBody>
          <a:bodyPr/>
          <a:lstStyle/>
          <a:p>
            <a:pPr>
              <a:buFont typeface="Wingdings" panose="05000000000000000000" pitchFamily="2" charset="2"/>
              <a:buChar char="§"/>
            </a:pPr>
            <a:r>
              <a:rPr lang="en-US" sz="1600" b="0" i="0" dirty="0">
                <a:solidFill>
                  <a:schemeClr val="bg2">
                    <a:lumMod val="75000"/>
                  </a:schemeClr>
                </a:solidFill>
                <a:effectLst/>
                <a:ea typeface="Calibri Light" panose="020F0302020204030204" pitchFamily="34" charset="0"/>
              </a:rPr>
              <a:t>The heatmap illustrates important accident types and their respective percentages, used for categorization.</a:t>
            </a:r>
          </a:p>
          <a:p>
            <a:pPr>
              <a:buFont typeface="Wingdings" panose="05000000000000000000" pitchFamily="2" charset="2"/>
              <a:buChar char="§"/>
            </a:pPr>
            <a:r>
              <a:rPr lang="en-US" sz="1600" b="0" i="0" dirty="0">
                <a:solidFill>
                  <a:schemeClr val="bg2">
                    <a:lumMod val="75000"/>
                  </a:schemeClr>
                </a:solidFill>
                <a:effectLst/>
                <a:ea typeface="Calibri Light" panose="020F0302020204030204" pitchFamily="34" charset="0"/>
              </a:rPr>
              <a:t>The bar diagram reveals the most injured body parts during a mining accident, with Fingers (thumbs) and Back region being the most affected.</a:t>
            </a:r>
          </a:p>
          <a:p>
            <a:pPr>
              <a:buFont typeface="Wingdings" panose="05000000000000000000" pitchFamily="2" charset="2"/>
              <a:buChar char="§"/>
            </a:pPr>
            <a:r>
              <a:rPr lang="en-US" sz="1600" dirty="0">
                <a:solidFill>
                  <a:schemeClr val="bg2">
                    <a:lumMod val="75000"/>
                  </a:schemeClr>
                </a:solidFill>
                <a:ea typeface="Calibri Light" panose="020F0302020204030204" pitchFamily="34" charset="0"/>
              </a:rPr>
              <a:t>The mosaic plot illustrates activities and their respective percentages of accidental cases</a:t>
            </a:r>
            <a:r>
              <a:rPr lang="en-US" sz="1600" dirty="0">
                <a:solidFill>
                  <a:schemeClr val="bg2">
                    <a:lumMod val="75000"/>
                  </a:schemeClr>
                </a:solidFill>
              </a:rPr>
              <a:t>.</a:t>
            </a:r>
            <a:endParaRPr lang="en-US" sz="1600" b="0" i="0" dirty="0">
              <a:solidFill>
                <a:schemeClr val="bg2">
                  <a:lumMod val="75000"/>
                </a:schemeClr>
              </a:solidFill>
              <a:effectLst/>
              <a:ea typeface="Calibri Light" panose="020F0302020204030204" pitchFamily="34" charset="0"/>
            </a:endParaRPr>
          </a:p>
        </p:txBody>
      </p:sp>
      <p:pic>
        <p:nvPicPr>
          <p:cNvPr id="14" name="Picture 13">
            <a:extLst>
              <a:ext uri="{FF2B5EF4-FFF2-40B4-BE49-F238E27FC236}">
                <a16:creationId xmlns:a16="http://schemas.microsoft.com/office/drawing/2014/main" id="{BFFB6DA4-90F8-5620-9F10-155F7902D3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98968" y="3734229"/>
            <a:ext cx="4781210" cy="2898887"/>
          </a:xfrm>
          <a:prstGeom prst="rect">
            <a:avLst/>
          </a:prstGeom>
          <a:effectLst>
            <a:innerShdw blurRad="114300">
              <a:prstClr val="black"/>
            </a:innerShdw>
          </a:effectLst>
        </p:spPr>
      </p:pic>
      <p:pic>
        <p:nvPicPr>
          <p:cNvPr id="15" name="Picture Placeholder 11">
            <a:extLst>
              <a:ext uri="{FF2B5EF4-FFF2-40B4-BE49-F238E27FC236}">
                <a16:creationId xmlns:a16="http://schemas.microsoft.com/office/drawing/2014/main" id="{BA4B46BF-8562-2807-888F-3781DE662A92}"/>
              </a:ext>
            </a:extLst>
          </p:cNvPr>
          <p:cNvPicPr>
            <a:picLocks noChangeAspect="1"/>
          </p:cNvPicPr>
          <p:nvPr/>
        </p:nvPicPr>
        <p:blipFill rotWithShape="1">
          <a:blip r:embed="rId3">
            <a:extLst>
              <a:ext uri="{28A0092B-C50C-407E-A947-70E740481C1C}">
                <a14:useLocalDpi xmlns:a14="http://schemas.microsoft.com/office/drawing/2010/main" val="0"/>
              </a:ext>
            </a:extLst>
          </a:blip>
          <a:srcRect l="-1136" t="4922" r="59485" b="8281"/>
          <a:stretch/>
        </p:blipFill>
        <p:spPr>
          <a:xfrm>
            <a:off x="6690470" y="350119"/>
            <a:ext cx="2156350" cy="2880761"/>
          </a:xfrm>
          <a:prstGeom prst="rect">
            <a:avLst/>
          </a:prstGeom>
          <a:noFill/>
          <a:ln>
            <a:noFill/>
          </a:ln>
          <a:effectLst>
            <a:glow>
              <a:schemeClr val="bg1"/>
            </a:glow>
            <a:outerShdw blurRad="838200" dist="50800" dir="5400000" algn="ctr" rotWithShape="0">
              <a:srgbClr val="000000">
                <a:alpha val="29000"/>
              </a:srgbClr>
            </a:outerShdw>
          </a:effectLst>
        </p:spPr>
      </p:pic>
      <p:sp>
        <p:nvSpPr>
          <p:cNvPr id="3" name="TextBox 2">
            <a:extLst>
              <a:ext uri="{FF2B5EF4-FFF2-40B4-BE49-F238E27FC236}">
                <a16:creationId xmlns:a16="http://schemas.microsoft.com/office/drawing/2014/main" id="{DE2B299F-8D1A-01BE-0C4B-2352F3E1116C}"/>
              </a:ext>
            </a:extLst>
          </p:cNvPr>
          <p:cNvSpPr txBox="1"/>
          <p:nvPr/>
        </p:nvSpPr>
        <p:spPr>
          <a:xfrm>
            <a:off x="294640" y="4114800"/>
            <a:ext cx="3251200" cy="307777"/>
          </a:xfrm>
          <a:prstGeom prst="rect">
            <a:avLst/>
          </a:prstGeom>
          <a:noFill/>
        </p:spPr>
        <p:txBody>
          <a:bodyPr wrap="square" rtlCol="0">
            <a:spAutoFit/>
          </a:bodyPr>
          <a:lstStyle/>
          <a:p>
            <a:r>
              <a:rPr lang="en-US" sz="1400" i="1" dirty="0">
                <a:solidFill>
                  <a:schemeClr val="bg2">
                    <a:lumMod val="90000"/>
                  </a:schemeClr>
                </a:solidFill>
                <a:hlinkClick r:id="rId5">
                  <a:extLst>
                    <a:ext uri="{A12FA001-AC4F-418D-AE19-62706E023703}">
                      <ahyp:hlinkClr xmlns:ahyp="http://schemas.microsoft.com/office/drawing/2018/hyperlinkcolor" val="tx"/>
                    </a:ext>
                  </a:extLst>
                </a:hlinkClick>
              </a:rPr>
              <a:t>**Click Here to see the code</a:t>
            </a:r>
            <a:endParaRPr lang="en-IN" sz="1400" i="1" dirty="0">
              <a:solidFill>
                <a:schemeClr val="bg2">
                  <a:lumMod val="90000"/>
                </a:schemeClr>
              </a:solidFill>
            </a:endParaRPr>
          </a:p>
        </p:txBody>
      </p:sp>
    </p:spTree>
    <p:extLst>
      <p:ext uri="{BB962C8B-B14F-4D97-AF65-F5344CB8AC3E}">
        <p14:creationId xmlns:p14="http://schemas.microsoft.com/office/powerpoint/2010/main" val="37479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7BE4-6D0E-436F-A21E-8EBAEA620CED}"/>
              </a:ext>
            </a:extLst>
          </p:cNvPr>
          <p:cNvSpPr>
            <a:spLocks noGrp="1"/>
          </p:cNvSpPr>
          <p:nvPr>
            <p:ph type="title"/>
          </p:nvPr>
        </p:nvSpPr>
        <p:spPr>
          <a:xfrm>
            <a:off x="0" y="46971"/>
            <a:ext cx="10628722" cy="669629"/>
          </a:xfrm>
        </p:spPr>
        <p:txBody>
          <a:bodyPr/>
          <a:lstStyle/>
          <a:p>
            <a:r>
              <a:rPr lang="en-US" sz="2400" b="1" dirty="0"/>
              <a:t>From Raw Data to Actionable Insights</a:t>
            </a:r>
            <a:r>
              <a:rPr lang="en-US" sz="2400" dirty="0"/>
              <a:t>: </a:t>
            </a:r>
            <a:r>
              <a:rPr lang="en-IN" sz="2400" b="0" i="0" dirty="0">
                <a:solidFill>
                  <a:schemeClr val="bg2">
                    <a:lumMod val="75000"/>
                  </a:schemeClr>
                </a:solidFill>
                <a:effectLst/>
                <a:latin typeface="gg sans"/>
              </a:rPr>
              <a:t>Methodology for Data-Driven Analysis</a:t>
            </a:r>
            <a:endParaRPr lang="en-IN" sz="2400" dirty="0"/>
          </a:p>
        </p:txBody>
      </p:sp>
      <p:graphicFrame>
        <p:nvGraphicFramePr>
          <p:cNvPr id="6" name="Diagram 5">
            <a:extLst>
              <a:ext uri="{FF2B5EF4-FFF2-40B4-BE49-F238E27FC236}">
                <a16:creationId xmlns:a16="http://schemas.microsoft.com/office/drawing/2014/main" id="{5056432B-C1E7-A8F1-A574-242F7EDC227E}"/>
              </a:ext>
            </a:extLst>
          </p:cNvPr>
          <p:cNvGraphicFramePr/>
          <p:nvPr>
            <p:extLst>
              <p:ext uri="{D42A27DB-BD31-4B8C-83A1-F6EECF244321}">
                <p14:modId xmlns:p14="http://schemas.microsoft.com/office/powerpoint/2010/main" val="458579212"/>
              </p:ext>
            </p:extLst>
          </p:nvPr>
        </p:nvGraphicFramePr>
        <p:xfrm>
          <a:off x="-1516641" y="697909"/>
          <a:ext cx="10198726" cy="5882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CBD8F5EC-59B6-3659-24F3-CCE0E93CD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0981" y="716600"/>
            <a:ext cx="4442208" cy="2856159"/>
          </a:xfrm>
          <a:prstGeom prst="rect">
            <a:avLst/>
          </a:prstGeom>
          <a:effectLst>
            <a:glow rad="63500">
              <a:schemeClr val="accent1">
                <a:satMod val="175000"/>
                <a:alpha val="40000"/>
              </a:schemeClr>
            </a:glow>
          </a:effectLst>
        </p:spPr>
      </p:pic>
      <p:sp>
        <p:nvSpPr>
          <p:cNvPr id="3" name="TextBox 2">
            <a:extLst>
              <a:ext uri="{FF2B5EF4-FFF2-40B4-BE49-F238E27FC236}">
                <a16:creationId xmlns:a16="http://schemas.microsoft.com/office/drawing/2014/main" id="{0191DE82-567C-AB35-7B25-2790F3F960CA}"/>
              </a:ext>
            </a:extLst>
          </p:cNvPr>
          <p:cNvSpPr txBox="1"/>
          <p:nvPr/>
        </p:nvSpPr>
        <p:spPr>
          <a:xfrm>
            <a:off x="5560241" y="3764901"/>
            <a:ext cx="5714217" cy="2831544"/>
          </a:xfrm>
          <a:prstGeom prst="rect">
            <a:avLst/>
          </a:prstGeom>
          <a:noFill/>
          <a:ln w="19050">
            <a:solidFill>
              <a:schemeClr val="tx1"/>
            </a:solidFill>
            <a:prstDash val="sysDash"/>
          </a:ln>
        </p:spPr>
        <p:txBody>
          <a:bodyPr wrap="square" rtlCol="0">
            <a:spAutoFit/>
          </a:bodyPr>
          <a:lstStyle/>
          <a:p>
            <a:pPr marL="285750" indent="-285750">
              <a:buFont typeface="Wingdings" panose="05000000000000000000" pitchFamily="2" charset="2"/>
              <a:buChar char="§"/>
            </a:pPr>
            <a:endParaRPr lang="en-US" sz="1600" b="0" i="0" dirty="0">
              <a:solidFill>
                <a:schemeClr val="bg2">
                  <a:lumMod val="75000"/>
                </a:schemeClr>
              </a:solidFill>
              <a:effectLst/>
              <a:latin typeface="Google Sans"/>
            </a:endParaRPr>
          </a:p>
          <a:p>
            <a:pPr marL="285750" indent="-285750">
              <a:buSzPct val="131000"/>
              <a:buBlip>
                <a:blip r:embed="rId8">
                  <a:extLst>
                    <a:ext uri="{96DAC541-7B7A-43D3-8B79-37D633B846F1}">
                      <asvg:svgBlip xmlns:asvg="http://schemas.microsoft.com/office/drawing/2016/SVG/main" r:embed="rId9"/>
                    </a:ext>
                  </a:extLst>
                </a:blip>
              </a:buBlip>
            </a:pPr>
            <a:r>
              <a:rPr lang="en-US" sz="1600" b="0" i="0" dirty="0">
                <a:solidFill>
                  <a:schemeClr val="bg2">
                    <a:lumMod val="75000"/>
                  </a:schemeClr>
                </a:solidFill>
                <a:effectLst/>
                <a:latin typeface="Google Sans"/>
              </a:rPr>
              <a:t>Random Forest is a machine learning algorithm for classification which </a:t>
            </a:r>
            <a:r>
              <a:rPr lang="en-IN" sz="1600" b="0" i="0" dirty="0">
                <a:solidFill>
                  <a:schemeClr val="bg2">
                    <a:lumMod val="75000"/>
                  </a:schemeClr>
                </a:solidFill>
                <a:effectLst/>
                <a:latin typeface="Google Sans"/>
              </a:rPr>
              <a:t>aggregates multiple decision trees which </a:t>
            </a:r>
            <a:r>
              <a:rPr lang="en-US" sz="1600" b="0" i="0" dirty="0">
                <a:solidFill>
                  <a:schemeClr val="bg2">
                    <a:lumMod val="75000"/>
                  </a:schemeClr>
                </a:solidFill>
                <a:effectLst/>
                <a:latin typeface="Google Sans"/>
              </a:rPr>
              <a:t>improves predictive accuracy and reduce bias.</a:t>
            </a:r>
          </a:p>
          <a:p>
            <a:pPr marL="285750" indent="-285750">
              <a:buSzPct val="131000"/>
              <a:buBlip>
                <a:blip r:embed="rId8">
                  <a:extLst>
                    <a:ext uri="{96DAC541-7B7A-43D3-8B79-37D633B846F1}">
                      <asvg:svgBlip xmlns:asvg="http://schemas.microsoft.com/office/drawing/2016/SVG/main" r:embed="rId9"/>
                    </a:ext>
                  </a:extLst>
                </a:blip>
              </a:buBlip>
            </a:pPr>
            <a:endParaRPr lang="en-US" sz="1600" b="0" i="0" dirty="0">
              <a:solidFill>
                <a:schemeClr val="bg2">
                  <a:lumMod val="75000"/>
                </a:schemeClr>
              </a:solidFill>
              <a:effectLst/>
              <a:latin typeface="Google Sans"/>
            </a:endParaRPr>
          </a:p>
          <a:p>
            <a:pPr marL="285750" indent="-285750" algn="l">
              <a:buSzPct val="131000"/>
              <a:buBlip>
                <a:blip r:embed="rId8">
                  <a:extLst>
                    <a:ext uri="{96DAC541-7B7A-43D3-8B79-37D633B846F1}">
                      <asvg:svgBlip xmlns:asvg="http://schemas.microsoft.com/office/drawing/2016/SVG/main" r:embed="rId9"/>
                    </a:ext>
                  </a:extLst>
                </a:blip>
              </a:buBlip>
            </a:pPr>
            <a:r>
              <a:rPr lang="en-US" sz="1600" b="0" i="0" dirty="0">
                <a:solidFill>
                  <a:schemeClr val="bg2">
                    <a:lumMod val="75000"/>
                  </a:schemeClr>
                </a:solidFill>
                <a:effectLst/>
                <a:latin typeface="Google Sans"/>
              </a:rPr>
              <a:t>It is chosen for accident type classification because it can handle complex relationships and is robust against overfitting.</a:t>
            </a:r>
          </a:p>
          <a:p>
            <a:pPr marL="285750" indent="-285750" algn="l">
              <a:buSzPct val="131000"/>
              <a:buBlip>
                <a:blip r:embed="rId8">
                  <a:extLst>
                    <a:ext uri="{96DAC541-7B7A-43D3-8B79-37D633B846F1}">
                      <asvg:svgBlip xmlns:asvg="http://schemas.microsoft.com/office/drawing/2016/SVG/main" r:embed="rId9"/>
                    </a:ext>
                  </a:extLst>
                </a:blip>
              </a:buBlip>
            </a:pPr>
            <a:endParaRPr lang="en-US" sz="1600" b="0" i="0" dirty="0">
              <a:solidFill>
                <a:schemeClr val="bg2">
                  <a:lumMod val="75000"/>
                </a:schemeClr>
              </a:solidFill>
              <a:effectLst/>
              <a:latin typeface="Google Sans"/>
            </a:endParaRPr>
          </a:p>
          <a:p>
            <a:pPr marL="285750" indent="-285750" algn="l">
              <a:buSzPct val="131000"/>
              <a:buBlip>
                <a:blip r:embed="rId8">
                  <a:extLst>
                    <a:ext uri="{96DAC541-7B7A-43D3-8B79-37D633B846F1}">
                      <asvg:svgBlip xmlns:asvg="http://schemas.microsoft.com/office/drawing/2016/SVG/main" r:embed="rId9"/>
                    </a:ext>
                  </a:extLst>
                </a:blip>
              </a:buBlip>
            </a:pPr>
            <a:r>
              <a:rPr lang="en-US" sz="1600" b="0" i="0" dirty="0">
                <a:solidFill>
                  <a:schemeClr val="bg2">
                    <a:lumMod val="75000"/>
                  </a:schemeClr>
                </a:solidFill>
                <a:effectLst/>
                <a:latin typeface="Google Sans"/>
              </a:rPr>
              <a:t>It is a suitable choice for this multi-class classification problem with textual descriptions.</a:t>
            </a:r>
          </a:p>
          <a:p>
            <a:endParaRPr lang="en-IN" dirty="0"/>
          </a:p>
        </p:txBody>
      </p:sp>
    </p:spTree>
    <p:extLst>
      <p:ext uri="{BB962C8B-B14F-4D97-AF65-F5344CB8AC3E}">
        <p14:creationId xmlns:p14="http://schemas.microsoft.com/office/powerpoint/2010/main" val="353751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190767" y="0"/>
            <a:ext cx="10048568" cy="616264"/>
          </a:xfrm>
        </p:spPr>
        <p:txBody>
          <a:bodyPr/>
          <a:lstStyle/>
          <a:p>
            <a:r>
              <a:rPr lang="en-US" sz="2400" b="1" dirty="0">
                <a:solidFill>
                  <a:schemeClr val="tx1"/>
                </a:solidFill>
                <a:latin typeface="gg sans"/>
              </a:rPr>
              <a:t>Ensuring</a:t>
            </a:r>
            <a:r>
              <a:rPr lang="en-US" sz="2400" b="1" i="0" dirty="0">
                <a:solidFill>
                  <a:schemeClr val="tx1"/>
                </a:solidFill>
                <a:effectLst/>
                <a:latin typeface="gg sans"/>
              </a:rPr>
              <a:t> Robustness: </a:t>
            </a:r>
            <a:r>
              <a:rPr lang="en-US" sz="2400" i="0" dirty="0">
                <a:solidFill>
                  <a:schemeClr val="bg2">
                    <a:lumMod val="75000"/>
                  </a:schemeClr>
                </a:solidFill>
                <a:effectLst/>
                <a:latin typeface="gg sans"/>
              </a:rPr>
              <a:t>Model Validation and Performance Assessment</a:t>
            </a:r>
            <a:endParaRPr lang="en-US" sz="4400" dirty="0">
              <a:solidFill>
                <a:schemeClr val="bg2">
                  <a:lumMod val="75000"/>
                </a:schemeClr>
              </a:solidFill>
            </a:endParaRPr>
          </a:p>
        </p:txBody>
      </p:sp>
      <p:sp>
        <p:nvSpPr>
          <p:cNvPr id="2" name="Oval 1">
            <a:extLst>
              <a:ext uri="{FF2B5EF4-FFF2-40B4-BE49-F238E27FC236}">
                <a16:creationId xmlns:a16="http://schemas.microsoft.com/office/drawing/2014/main" id="{F6F70A8B-48B9-4FB8-BFDB-9BB12F2AF6F9}"/>
              </a:ext>
            </a:extLst>
          </p:cNvPr>
          <p:cNvSpPr/>
          <p:nvPr/>
        </p:nvSpPr>
        <p:spPr>
          <a:xfrm>
            <a:off x="190767" y="843557"/>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1</a:t>
            </a:r>
          </a:p>
        </p:txBody>
      </p:sp>
      <p:sp>
        <p:nvSpPr>
          <p:cNvPr id="13" name="Oval 12">
            <a:extLst>
              <a:ext uri="{FF2B5EF4-FFF2-40B4-BE49-F238E27FC236}">
                <a16:creationId xmlns:a16="http://schemas.microsoft.com/office/drawing/2014/main" id="{A3E1E1BE-C612-459B-A28C-24A1E40D0AFD}"/>
              </a:ext>
            </a:extLst>
          </p:cNvPr>
          <p:cNvSpPr/>
          <p:nvPr/>
        </p:nvSpPr>
        <p:spPr>
          <a:xfrm>
            <a:off x="6524168" y="843557"/>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2</a:t>
            </a:r>
          </a:p>
        </p:txBody>
      </p:sp>
      <p:pic>
        <p:nvPicPr>
          <p:cNvPr id="17" name="Picture 16">
            <a:extLst>
              <a:ext uri="{FF2B5EF4-FFF2-40B4-BE49-F238E27FC236}">
                <a16:creationId xmlns:a16="http://schemas.microsoft.com/office/drawing/2014/main" id="{12CF3FCE-420C-BEA2-F705-AFF9D9C5A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37" y="623375"/>
            <a:ext cx="5525952" cy="4619834"/>
          </a:xfrm>
          <a:prstGeom prst="rect">
            <a:avLst/>
          </a:prstGeom>
        </p:spPr>
      </p:pic>
      <p:pic>
        <p:nvPicPr>
          <p:cNvPr id="19" name="Picture 18">
            <a:extLst>
              <a:ext uri="{FF2B5EF4-FFF2-40B4-BE49-F238E27FC236}">
                <a16:creationId xmlns:a16="http://schemas.microsoft.com/office/drawing/2014/main" id="{04DC99B4-70FF-5024-0419-B9E8A35B0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604" y="623375"/>
            <a:ext cx="4943629" cy="4391077"/>
          </a:xfrm>
          <a:prstGeom prst="rect">
            <a:avLst/>
          </a:prstGeom>
        </p:spPr>
      </p:pic>
      <p:sp>
        <p:nvSpPr>
          <p:cNvPr id="20" name="TextBox 19">
            <a:extLst>
              <a:ext uri="{FF2B5EF4-FFF2-40B4-BE49-F238E27FC236}">
                <a16:creationId xmlns:a16="http://schemas.microsoft.com/office/drawing/2014/main" id="{0EAEFDFD-5630-E187-49A6-2FB8796901B2}"/>
              </a:ext>
            </a:extLst>
          </p:cNvPr>
          <p:cNvSpPr txBox="1"/>
          <p:nvPr/>
        </p:nvSpPr>
        <p:spPr>
          <a:xfrm>
            <a:off x="160815" y="5234465"/>
            <a:ext cx="6796490" cy="1323439"/>
          </a:xfrm>
          <a:prstGeom prst="rect">
            <a:avLst/>
          </a:prstGeom>
          <a:noFill/>
          <a:ln w="19050">
            <a:solidFill>
              <a:schemeClr val="tx1"/>
            </a:solidFill>
            <a:prstDash val="sysDash"/>
          </a:ln>
        </p:spPr>
        <p:txBody>
          <a:bodyPr wrap="square" rtlCol="0">
            <a:spAutoFit/>
          </a:bodyPr>
          <a:lstStyle/>
          <a:p>
            <a:pPr marL="285750" indent="-285750" algn="l">
              <a:buFont typeface="Wingdings" panose="05000000000000000000" pitchFamily="2" charset="2"/>
              <a:buChar char="§"/>
            </a:pPr>
            <a:r>
              <a:rPr lang="en-US" sz="1600" b="0" i="0" dirty="0">
                <a:solidFill>
                  <a:schemeClr val="bg2">
                    <a:lumMod val="75000"/>
                  </a:schemeClr>
                </a:solidFill>
                <a:effectLst/>
                <a:latin typeface="Söhne"/>
              </a:rPr>
              <a:t>The model achieved an impressive </a:t>
            </a:r>
            <a:r>
              <a:rPr lang="en-US" sz="1600" b="0" i="0" dirty="0">
                <a:solidFill>
                  <a:schemeClr val="bg2">
                    <a:lumMod val="75000"/>
                  </a:schemeClr>
                </a:solidFill>
                <a:effectLst/>
                <a:highlight>
                  <a:srgbClr val="FFFF00"/>
                </a:highlight>
                <a:latin typeface="Söhne"/>
              </a:rPr>
              <a:t>92.46% accuracy </a:t>
            </a:r>
            <a:r>
              <a:rPr lang="en-US" sz="1600" b="0" i="0" dirty="0">
                <a:solidFill>
                  <a:schemeClr val="bg2">
                    <a:lumMod val="75000"/>
                  </a:schemeClr>
                </a:solidFill>
                <a:effectLst/>
                <a:latin typeface="Söhne"/>
              </a:rPr>
              <a:t>despite the high class imbalance.</a:t>
            </a:r>
          </a:p>
          <a:p>
            <a:pPr marL="285750" indent="-285750" algn="l">
              <a:buFont typeface="Wingdings" panose="05000000000000000000" pitchFamily="2" charset="2"/>
              <a:buChar char="§"/>
            </a:pPr>
            <a:r>
              <a:rPr lang="en-US" sz="1600" b="0" i="0" dirty="0">
                <a:solidFill>
                  <a:schemeClr val="bg2">
                    <a:lumMod val="75000"/>
                  </a:schemeClr>
                </a:solidFill>
                <a:effectLst/>
                <a:latin typeface="Söhne"/>
              </a:rPr>
              <a:t>However, misclassifications were observed, particularly in the 'Handling of Materials' category due to the dominant representation of that class in the data.</a:t>
            </a:r>
          </a:p>
        </p:txBody>
      </p:sp>
      <p:sp>
        <p:nvSpPr>
          <p:cNvPr id="21" name="TextBox 20">
            <a:extLst>
              <a:ext uri="{FF2B5EF4-FFF2-40B4-BE49-F238E27FC236}">
                <a16:creationId xmlns:a16="http://schemas.microsoft.com/office/drawing/2014/main" id="{B0551211-CD47-618D-05CD-913EBE85DFF7}"/>
              </a:ext>
            </a:extLst>
          </p:cNvPr>
          <p:cNvSpPr txBox="1"/>
          <p:nvPr/>
        </p:nvSpPr>
        <p:spPr>
          <a:xfrm>
            <a:off x="7175227" y="5203336"/>
            <a:ext cx="4772367" cy="584775"/>
          </a:xfrm>
          <a:prstGeom prst="rect">
            <a:avLst/>
          </a:prstGeom>
          <a:noFill/>
          <a:ln w="19050">
            <a:solidFill>
              <a:schemeClr val="tx1"/>
            </a:solidFill>
            <a:prstDash val="sysDash"/>
          </a:ln>
        </p:spPr>
        <p:txBody>
          <a:bodyPr wrap="square" rtlCol="0">
            <a:spAutoFit/>
          </a:bodyPr>
          <a:lstStyle/>
          <a:p>
            <a:pPr marL="285750" indent="-285750">
              <a:buFont typeface="Wingdings" panose="05000000000000000000" pitchFamily="2" charset="2"/>
              <a:buChar char="§"/>
            </a:pPr>
            <a:r>
              <a:rPr lang="en-US" sz="1600" b="0" i="0" dirty="0">
                <a:solidFill>
                  <a:schemeClr val="bg2">
                    <a:lumMod val="75000"/>
                  </a:schemeClr>
                </a:solidFill>
                <a:effectLst/>
                <a:latin typeface="gg sans"/>
              </a:rPr>
              <a:t>The ROC curve showcases strong performance with an overall AUC of 0.9855.</a:t>
            </a:r>
            <a:endParaRPr lang="en-IN" sz="1600" dirty="0">
              <a:solidFill>
                <a:schemeClr val="bg2">
                  <a:lumMod val="75000"/>
                </a:schemeClr>
              </a:solidFill>
            </a:endParaRPr>
          </a:p>
        </p:txBody>
      </p:sp>
      <p:sp>
        <p:nvSpPr>
          <p:cNvPr id="3" name="TextBox 2">
            <a:extLst>
              <a:ext uri="{FF2B5EF4-FFF2-40B4-BE49-F238E27FC236}">
                <a16:creationId xmlns:a16="http://schemas.microsoft.com/office/drawing/2014/main" id="{F09D69B8-78C0-9A38-E4B6-4826C23CE1FC}"/>
              </a:ext>
            </a:extLst>
          </p:cNvPr>
          <p:cNvSpPr txBox="1"/>
          <p:nvPr/>
        </p:nvSpPr>
        <p:spPr>
          <a:xfrm>
            <a:off x="8900882" y="6388627"/>
            <a:ext cx="3864634" cy="338554"/>
          </a:xfrm>
          <a:prstGeom prst="rect">
            <a:avLst/>
          </a:prstGeom>
          <a:noFill/>
        </p:spPr>
        <p:txBody>
          <a:bodyPr wrap="square" rtlCol="0">
            <a:spAutoFit/>
          </a:bodyPr>
          <a:lstStyle/>
          <a:p>
            <a:r>
              <a:rPr lang="en-US" sz="1600" i="1" u="sng" dirty="0">
                <a:solidFill>
                  <a:schemeClr val="bg2">
                    <a:lumMod val="75000"/>
                  </a:schemeClr>
                </a:solidFill>
                <a:hlinkClick r:id="rId6"/>
              </a:rPr>
              <a:t>**Click Here to see the code</a:t>
            </a:r>
            <a:endParaRPr lang="en-IN" sz="1600" i="1" u="sng" dirty="0">
              <a:solidFill>
                <a:schemeClr val="bg2">
                  <a:lumMod val="75000"/>
                </a:schemeClr>
              </a:solidFill>
            </a:endParaRPr>
          </a:p>
        </p:txBody>
      </p:sp>
    </p:spTree>
    <p:custDataLst>
      <p:tags r:id="rId1"/>
    </p:custDataLst>
    <p:extLst>
      <p:ext uri="{BB962C8B-B14F-4D97-AF65-F5344CB8AC3E}">
        <p14:creationId xmlns:p14="http://schemas.microsoft.com/office/powerpoint/2010/main" val="226602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683C09-E50D-D9BC-5231-F004F3C67CEA}"/>
              </a:ext>
            </a:extLst>
          </p:cNvPr>
          <p:cNvSpPr txBox="1"/>
          <p:nvPr/>
        </p:nvSpPr>
        <p:spPr>
          <a:xfrm>
            <a:off x="65314" y="480886"/>
            <a:ext cx="6403580" cy="95410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Improved Safety:</a:t>
            </a:r>
            <a:r>
              <a:rPr lang="en-US" sz="1400" dirty="0">
                <a:solidFill>
                  <a:schemeClr val="bg2">
                    <a:lumMod val="90000"/>
                  </a:schemeClr>
                </a:solidFill>
                <a:latin typeface="Arial" panose="020B0604020202020204" pitchFamily="34" charset="0"/>
                <a:cs typeface="Arial" panose="020B0604020202020204" pitchFamily="34" charset="0"/>
              </a:rPr>
              <a:t> </a:t>
            </a:r>
            <a:r>
              <a:rPr lang="en-US" sz="1400" dirty="0">
                <a:solidFill>
                  <a:schemeClr val="bg2">
                    <a:lumMod val="75000"/>
                  </a:schemeClr>
                </a:solidFill>
                <a:latin typeface="Arial" panose="020B0604020202020204" pitchFamily="34" charset="0"/>
                <a:cs typeface="Arial" panose="020B0604020202020204" pitchFamily="34" charset="0"/>
              </a:rPr>
              <a:t>Machine learning-driven incident classification identifies high-risk areas, allowing proactive safety measures to prevent incidents.</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Efficient Resource Allocation:</a:t>
            </a:r>
            <a:r>
              <a:rPr lang="en-US" sz="1400" dirty="0">
                <a:solidFill>
                  <a:schemeClr val="bg2">
                    <a:lumMod val="90000"/>
                  </a:schemeClr>
                </a:solidFill>
                <a:latin typeface="Arial" panose="020B0604020202020204" pitchFamily="34" charset="0"/>
                <a:cs typeface="Arial" panose="020B0604020202020204" pitchFamily="34" charset="0"/>
              </a:rPr>
              <a:t> </a:t>
            </a:r>
            <a:r>
              <a:rPr lang="en-US" sz="1400" dirty="0">
                <a:solidFill>
                  <a:schemeClr val="bg2">
                    <a:lumMod val="75000"/>
                  </a:schemeClr>
                </a:solidFill>
                <a:latin typeface="Arial" panose="020B0604020202020204" pitchFamily="34" charset="0"/>
                <a:cs typeface="Arial" panose="020B0604020202020204" pitchFamily="34" charset="0"/>
              </a:rPr>
              <a:t>Optimize resource allocation with data-driven insights, minimizing incident occurrences and their potential impact.</a:t>
            </a:r>
          </a:p>
        </p:txBody>
      </p:sp>
      <p:pic>
        <p:nvPicPr>
          <p:cNvPr id="5" name="Picture 4">
            <a:extLst>
              <a:ext uri="{FF2B5EF4-FFF2-40B4-BE49-F238E27FC236}">
                <a16:creationId xmlns:a16="http://schemas.microsoft.com/office/drawing/2014/main" id="{32AE6AB1-E960-2FBE-1018-63AABDFDDE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68893" y="480886"/>
            <a:ext cx="5657793" cy="3537338"/>
          </a:xfrm>
          <a:prstGeom prst="rect">
            <a:avLst/>
          </a:prstGeom>
          <a:ln>
            <a:solidFill>
              <a:schemeClr val="tx1"/>
            </a:solidFill>
            <a:prstDash val="dash"/>
          </a:ln>
        </p:spPr>
      </p:pic>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a:xfrm>
            <a:off x="1" y="22828"/>
            <a:ext cx="6614808" cy="458058"/>
          </a:xfrm>
        </p:spPr>
        <p:txBody>
          <a:bodyPr/>
          <a:lstStyle/>
          <a:p>
            <a:r>
              <a:rPr lang="en-US" sz="2400" b="1" dirty="0"/>
              <a:t>Driving Success: Unlocking Business Value</a:t>
            </a:r>
          </a:p>
        </p:txBody>
      </p:sp>
      <p:pic>
        <p:nvPicPr>
          <p:cNvPr id="10" name="Picture 9">
            <a:extLst>
              <a:ext uri="{FF2B5EF4-FFF2-40B4-BE49-F238E27FC236}">
                <a16:creationId xmlns:a16="http://schemas.microsoft.com/office/drawing/2014/main" id="{534D2723-B1A2-EFBD-2745-B570B9196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056" y="4018224"/>
            <a:ext cx="4182894" cy="2719217"/>
          </a:xfrm>
          <a:prstGeom prst="rect">
            <a:avLst/>
          </a:prstGeom>
          <a:ln>
            <a:solidFill>
              <a:schemeClr val="tx1"/>
            </a:solidFill>
          </a:ln>
        </p:spPr>
      </p:pic>
      <p:pic>
        <p:nvPicPr>
          <p:cNvPr id="12" name="Picture 11">
            <a:extLst>
              <a:ext uri="{FF2B5EF4-FFF2-40B4-BE49-F238E27FC236}">
                <a16:creationId xmlns:a16="http://schemas.microsoft.com/office/drawing/2014/main" id="{33060404-F0E3-BE7B-00B0-EDC3295BEE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056" y="1441531"/>
            <a:ext cx="4398990" cy="2412459"/>
          </a:xfrm>
          <a:prstGeom prst="rect">
            <a:avLst/>
          </a:prstGeom>
        </p:spPr>
      </p:pic>
      <p:sp>
        <p:nvSpPr>
          <p:cNvPr id="13" name="TextBox 12">
            <a:extLst>
              <a:ext uri="{FF2B5EF4-FFF2-40B4-BE49-F238E27FC236}">
                <a16:creationId xmlns:a16="http://schemas.microsoft.com/office/drawing/2014/main" id="{BA3484DD-EA7F-8171-13FA-BE4E646A1ECA}"/>
              </a:ext>
            </a:extLst>
          </p:cNvPr>
          <p:cNvSpPr txBox="1"/>
          <p:nvPr/>
        </p:nvSpPr>
        <p:spPr>
          <a:xfrm>
            <a:off x="5389124" y="5075448"/>
            <a:ext cx="6138154" cy="1661993"/>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Standardized Framework:</a:t>
            </a:r>
            <a:r>
              <a:rPr lang="en-US" sz="1400" dirty="0">
                <a:solidFill>
                  <a:schemeClr val="bg2">
                    <a:lumMod val="90000"/>
                  </a:schemeClr>
                </a:solidFill>
                <a:latin typeface="Arial" panose="020B0604020202020204" pitchFamily="34" charset="0"/>
                <a:cs typeface="Arial" panose="020B0604020202020204" pitchFamily="34" charset="0"/>
              </a:rPr>
              <a:t> </a:t>
            </a:r>
            <a:r>
              <a:rPr lang="en-US" sz="1400" dirty="0">
                <a:solidFill>
                  <a:schemeClr val="bg2">
                    <a:lumMod val="75000"/>
                  </a:schemeClr>
                </a:solidFill>
                <a:latin typeface="Arial" panose="020B0604020202020204" pitchFamily="34" charset="0"/>
                <a:cs typeface="Arial" panose="020B0604020202020204" pitchFamily="34" charset="0"/>
              </a:rPr>
              <a:t>Implement a consistent incident classification system across AMC operations for streamlined reporting and analysis.</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Continuous Improvement:</a:t>
            </a:r>
            <a:r>
              <a:rPr lang="en-US" sz="1400" dirty="0">
                <a:solidFill>
                  <a:schemeClr val="bg2">
                    <a:lumMod val="90000"/>
                  </a:schemeClr>
                </a:solidFill>
                <a:latin typeface="Arial" panose="020B0604020202020204" pitchFamily="34" charset="0"/>
                <a:cs typeface="Arial" panose="020B0604020202020204" pitchFamily="34" charset="0"/>
              </a:rPr>
              <a:t> </a:t>
            </a:r>
            <a:r>
              <a:rPr lang="en-US" sz="1400" dirty="0">
                <a:solidFill>
                  <a:schemeClr val="bg2">
                    <a:lumMod val="75000"/>
                  </a:schemeClr>
                </a:solidFill>
                <a:latin typeface="Arial" panose="020B0604020202020204" pitchFamily="34" charset="0"/>
                <a:cs typeface="Arial" panose="020B0604020202020204" pitchFamily="34" charset="0"/>
              </a:rPr>
              <a:t>The machine learning model adapts over time, enabling ongoing refinement and enhanced performance.</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Compliance and Reporting: </a:t>
            </a:r>
            <a:r>
              <a:rPr lang="en-US" sz="1400" dirty="0">
                <a:solidFill>
                  <a:schemeClr val="bg2">
                    <a:lumMod val="75000"/>
                  </a:schemeClr>
                </a:solidFill>
                <a:latin typeface="Arial" panose="020B0604020202020204" pitchFamily="34" charset="0"/>
                <a:cs typeface="Arial" panose="020B0604020202020204" pitchFamily="34" charset="0"/>
              </a:rPr>
              <a:t>Facilitate compliance with regulations and improve reporting accuracy through automated incident classification.</a:t>
            </a:r>
          </a:p>
          <a:p>
            <a:endParaRPr lang="en-IN" dirty="0"/>
          </a:p>
        </p:txBody>
      </p:sp>
    </p:spTree>
    <p:custDataLst>
      <p:tags r:id="rId1"/>
    </p:custDataLst>
    <p:extLst>
      <p:ext uri="{BB962C8B-B14F-4D97-AF65-F5344CB8AC3E}">
        <p14:creationId xmlns:p14="http://schemas.microsoft.com/office/powerpoint/2010/main" val="1052720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C478-1297-B702-C482-C65B312E65A0}"/>
              </a:ext>
            </a:extLst>
          </p:cNvPr>
          <p:cNvSpPr>
            <a:spLocks noGrp="1"/>
          </p:cNvSpPr>
          <p:nvPr>
            <p:ph type="title"/>
          </p:nvPr>
        </p:nvSpPr>
        <p:spPr>
          <a:xfrm>
            <a:off x="0" y="0"/>
            <a:ext cx="10515600" cy="811922"/>
          </a:xfrm>
        </p:spPr>
        <p:txBody>
          <a:bodyPr/>
          <a:lstStyle/>
          <a:p>
            <a:endParaRPr lang="en-IN" b="1" dirty="0">
              <a:solidFill>
                <a:schemeClr val="tx1"/>
              </a:solidFill>
            </a:endParaRPr>
          </a:p>
        </p:txBody>
      </p:sp>
    </p:spTree>
    <p:extLst>
      <p:ext uri="{BB962C8B-B14F-4D97-AF65-F5344CB8AC3E}">
        <p14:creationId xmlns:p14="http://schemas.microsoft.com/office/powerpoint/2010/main" val="4271632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84DEC-0C4B-45C3-37E9-6C1F980A29BD}"/>
              </a:ext>
            </a:extLst>
          </p:cNvPr>
          <p:cNvSpPr>
            <a:spLocks noGrp="1"/>
          </p:cNvSpPr>
          <p:nvPr>
            <p:ph type="title"/>
          </p:nvPr>
        </p:nvSpPr>
        <p:spPr>
          <a:xfrm>
            <a:off x="96521" y="236510"/>
            <a:ext cx="6578599" cy="547705"/>
          </a:xfrm>
        </p:spPr>
        <p:txBody>
          <a:bodyPr/>
          <a:lstStyle/>
          <a:p>
            <a:r>
              <a:rPr lang="en-IN" b="1" i="0" dirty="0">
                <a:solidFill>
                  <a:schemeClr val="tx1"/>
                </a:solidFill>
                <a:effectLst/>
                <a:latin typeface="gg sans"/>
              </a:rPr>
              <a:t>Powering Data-Driven Decision-Making</a:t>
            </a:r>
            <a:endParaRPr lang="en-IN" dirty="0"/>
          </a:p>
        </p:txBody>
      </p:sp>
      <p:sp>
        <p:nvSpPr>
          <p:cNvPr id="4" name="Content Placeholder 3">
            <a:extLst>
              <a:ext uri="{FF2B5EF4-FFF2-40B4-BE49-F238E27FC236}">
                <a16:creationId xmlns:a16="http://schemas.microsoft.com/office/drawing/2014/main" id="{EB3F8EA2-22A4-27AB-CAF5-E9663D2B3674}"/>
              </a:ext>
            </a:extLst>
          </p:cNvPr>
          <p:cNvSpPr>
            <a:spLocks noGrp="1"/>
          </p:cNvSpPr>
          <p:nvPr>
            <p:ph idx="1"/>
          </p:nvPr>
        </p:nvSpPr>
        <p:spPr>
          <a:xfrm>
            <a:off x="332483" y="1050433"/>
            <a:ext cx="5906272" cy="4092423"/>
          </a:xfrm>
        </p:spPr>
        <p:txBody>
          <a:bodyPr/>
          <a:lstStyle/>
          <a:p>
            <a:pPr algn="just">
              <a:buFont typeface="Wingdings" panose="05000000000000000000" pitchFamily="2" charset="2"/>
              <a:buChar char="ü"/>
            </a:pPr>
            <a:r>
              <a:rPr lang="en-US" dirty="0">
                <a:solidFill>
                  <a:schemeClr val="bg2">
                    <a:lumMod val="50000"/>
                  </a:schemeClr>
                </a:solidFill>
              </a:rPr>
              <a:t>Automate incident classification within AMC's reporting system for consistent categorization.</a:t>
            </a:r>
          </a:p>
          <a:p>
            <a:pPr algn="just">
              <a:buFont typeface="Wingdings" panose="05000000000000000000" pitchFamily="2" charset="2"/>
              <a:buChar char="ü"/>
            </a:pPr>
            <a:r>
              <a:rPr lang="en-US" dirty="0">
                <a:solidFill>
                  <a:schemeClr val="bg2">
                    <a:lumMod val="50000"/>
                  </a:schemeClr>
                </a:solidFill>
              </a:rPr>
              <a:t>Implement a live dashboard for instant incident tracking and response.</a:t>
            </a:r>
          </a:p>
          <a:p>
            <a:pPr algn="just">
              <a:buFont typeface="Wingdings" panose="05000000000000000000" pitchFamily="2" charset="2"/>
              <a:buChar char="ü"/>
            </a:pPr>
            <a:r>
              <a:rPr lang="en-US" dirty="0">
                <a:solidFill>
                  <a:schemeClr val="bg2">
                    <a:lumMod val="50000"/>
                  </a:schemeClr>
                </a:solidFill>
              </a:rPr>
              <a:t>Combine classification data with root cause analysis for deep insights.</a:t>
            </a:r>
          </a:p>
          <a:p>
            <a:pPr algn="just">
              <a:buFont typeface="Wingdings" panose="05000000000000000000" pitchFamily="2" charset="2"/>
              <a:buChar char="ü"/>
            </a:pPr>
            <a:r>
              <a:rPr lang="en-US" dirty="0">
                <a:solidFill>
                  <a:schemeClr val="bg2">
                    <a:lumMod val="50000"/>
                  </a:schemeClr>
                </a:solidFill>
              </a:rPr>
              <a:t>Utilize model insights to implement targeted safety measures and training.</a:t>
            </a:r>
          </a:p>
          <a:p>
            <a:pPr algn="just">
              <a:buFont typeface="Wingdings" panose="05000000000000000000" pitchFamily="2" charset="2"/>
              <a:buChar char="ü"/>
            </a:pPr>
            <a:r>
              <a:rPr lang="en-US" dirty="0">
                <a:solidFill>
                  <a:schemeClr val="bg2">
                    <a:lumMod val="50000"/>
                  </a:schemeClr>
                </a:solidFill>
              </a:rPr>
              <a:t>Engage Stakeholders: Involve employees, unions, regulators, and communities in the process.</a:t>
            </a:r>
          </a:p>
        </p:txBody>
      </p:sp>
      <p:pic>
        <p:nvPicPr>
          <p:cNvPr id="37" name="Picture 36">
            <a:extLst>
              <a:ext uri="{FF2B5EF4-FFF2-40B4-BE49-F238E27FC236}">
                <a16:creationId xmlns:a16="http://schemas.microsoft.com/office/drawing/2014/main" id="{27BCB197-D32F-E5A2-97E2-1FCEA6B80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327146"/>
            <a:ext cx="5381741" cy="3101854"/>
          </a:xfrm>
          <a:prstGeom prst="rect">
            <a:avLst/>
          </a:prstGeom>
          <a:effectLst>
            <a:glow rad="63500">
              <a:schemeClr val="accent1">
                <a:satMod val="175000"/>
                <a:alpha val="40000"/>
              </a:schemeClr>
            </a:glow>
          </a:effectLst>
        </p:spPr>
      </p:pic>
      <p:sp>
        <p:nvSpPr>
          <p:cNvPr id="38" name="TextBox 37">
            <a:extLst>
              <a:ext uri="{FF2B5EF4-FFF2-40B4-BE49-F238E27FC236}">
                <a16:creationId xmlns:a16="http://schemas.microsoft.com/office/drawing/2014/main" id="{DB179C4E-BBDB-AD26-0EE4-8E07DFF86A19}"/>
              </a:ext>
            </a:extLst>
          </p:cNvPr>
          <p:cNvSpPr txBox="1"/>
          <p:nvPr/>
        </p:nvSpPr>
        <p:spPr>
          <a:xfrm>
            <a:off x="332483" y="4320088"/>
            <a:ext cx="5906272" cy="1908215"/>
          </a:xfrm>
          <a:prstGeom prst="rect">
            <a:avLst/>
          </a:prstGeom>
          <a:noFill/>
        </p:spPr>
        <p:txBody>
          <a:bodyPr wrap="square" rtlCol="0">
            <a:spAutoFit/>
          </a:bodyPr>
          <a:lstStyle/>
          <a:p>
            <a:pPr algn="just">
              <a:buFont typeface="Wingdings" panose="05000000000000000000" pitchFamily="2" charset="2"/>
              <a:buChar char="ü"/>
            </a:pPr>
            <a:r>
              <a:rPr lang="en-US" dirty="0">
                <a:solidFill>
                  <a:schemeClr val="bg2">
                    <a:lumMod val="50000"/>
                  </a:schemeClr>
                </a:solidFill>
                <a:latin typeface="Arial" panose="020B0604020202020204" pitchFamily="34" charset="0"/>
                <a:cs typeface="Arial" panose="020B0604020202020204" pitchFamily="34" charset="0"/>
              </a:rPr>
              <a:t> Introduce rewards for achieving safety targets based on classifications.</a:t>
            </a:r>
          </a:p>
          <a:p>
            <a:pPr algn="just">
              <a:buFont typeface="Wingdings" panose="05000000000000000000" pitchFamily="2" charset="2"/>
              <a:buChar char="ü"/>
            </a:pPr>
            <a:r>
              <a:rPr lang="en-US" dirty="0">
                <a:solidFill>
                  <a:schemeClr val="bg2">
                    <a:lumMod val="50000"/>
                  </a:schemeClr>
                </a:solidFill>
                <a:latin typeface="Arial" panose="020B0604020202020204" pitchFamily="34" charset="0"/>
                <a:cs typeface="Arial" panose="020B0604020202020204" pitchFamily="34" charset="0"/>
              </a:rPr>
              <a:t> Communicate data-driven safety efforts to demonstrate responsibility.</a:t>
            </a:r>
          </a:p>
          <a:p>
            <a:pPr algn="just">
              <a:buFont typeface="Wingdings" panose="05000000000000000000" pitchFamily="2" charset="2"/>
              <a:buChar char="ü"/>
            </a:pPr>
            <a:r>
              <a:rPr lang="en-US" dirty="0">
                <a:solidFill>
                  <a:schemeClr val="bg2">
                    <a:lumMod val="50000"/>
                  </a:schemeClr>
                </a:solidFill>
                <a:latin typeface="Arial" panose="020B0604020202020204" pitchFamily="34" charset="0"/>
                <a:cs typeface="Arial" panose="020B0604020202020204" pitchFamily="34" charset="0"/>
              </a:rPr>
              <a:t> Assess employee well-being, job losses, and long-term consequences</a:t>
            </a:r>
            <a:r>
              <a:rPr lang="en-US" sz="2800" dirty="0">
                <a:solidFill>
                  <a:schemeClr val="bg2">
                    <a:lumMod val="50000"/>
                  </a:schemeClr>
                </a:solidFill>
                <a:latin typeface="Arial" panose="020B0604020202020204" pitchFamily="34" charset="0"/>
                <a:cs typeface="Arial" panose="020B0604020202020204" pitchFamily="34" charset="0"/>
              </a:rPr>
              <a:t>.</a:t>
            </a:r>
            <a:endParaRPr lang="en-IN" sz="280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8754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dMKb7mb"/>
  <p:tag name="ARTICULATE_DESIGN_ID_2021 BAA" val="tGVEPjQk"/>
  <p:tag name="ARTICULATE_PROJECT_OPEN" val="0"/>
  <p:tag name="THINKCELLUNDODONOTDELETE" val="0"/>
  <p:tag name="ARTICULATE_SLIDE_COUNT" val="6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705</TotalTime>
  <Words>1095</Words>
  <Application>Microsoft Office PowerPoint</Application>
  <PresentationFormat>Widescreen</PresentationFormat>
  <Paragraphs>109</Paragraphs>
  <Slides>12</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5" baseType="lpstr">
      <vt:lpstr>AppleSymbols</vt:lpstr>
      <vt:lpstr>Arial</vt:lpstr>
      <vt:lpstr>ATT Aleck Sans</vt:lpstr>
      <vt:lpstr>Bookman Old Style</vt:lpstr>
      <vt:lpstr>Calibri</vt:lpstr>
      <vt:lpstr>Freestyle Script</vt:lpstr>
      <vt:lpstr>gg sans</vt:lpstr>
      <vt:lpstr>Google Sans</vt:lpstr>
      <vt:lpstr>Graphik</vt:lpstr>
      <vt:lpstr>Söhne</vt:lpstr>
      <vt:lpstr>Wingdings</vt:lpstr>
      <vt:lpstr>2021 BAA</vt:lpstr>
      <vt:lpstr>think-cell Slide</vt:lpstr>
      <vt:lpstr>Aurum Mining Corporation (AMC)  Empowering the Health &amp; Safety organization</vt:lpstr>
      <vt:lpstr>Executive Summary</vt:lpstr>
      <vt:lpstr>Introduction</vt:lpstr>
      <vt:lpstr>Unraveling Critical Discoveries from EDA</vt:lpstr>
      <vt:lpstr>From Raw Data to Actionable Insights: Methodology for Data-Driven Analysis</vt:lpstr>
      <vt:lpstr>Ensuring Robustness: Model Validation and Performance Assessment</vt:lpstr>
      <vt:lpstr>Driving Success: Unlocking Business Value</vt:lpstr>
      <vt:lpstr>PowerPoint Presentation</vt:lpstr>
      <vt:lpstr>Powering Data-Driven Decision-Making</vt:lpstr>
      <vt:lpstr>Appendix: Key analyses</vt:lpstr>
      <vt:lpstr>PowerPoint Presentation</vt:lpstr>
      <vt:lpstr>Pro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Ankur</dc:creator>
  <cp:lastModifiedBy>Bidit Sasdhukhan</cp:lastModifiedBy>
  <cp:revision>33</cp:revision>
  <dcterms:created xsi:type="dcterms:W3CDTF">2022-08-08T13:37:03Z</dcterms:created>
  <dcterms:modified xsi:type="dcterms:W3CDTF">2023-07-30T10:59:34Z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780E3EE4-6A46-412A-A8EB-4F79E9E1B346</vt:lpwstr>
  </property>
  <property fmtid="{D5CDD505-2E9C-101B-9397-08002B2CF9AE}" pid="3" name="ArticulatePath">
    <vt:lpwstr>https://wwt-my.sharepoint.com/personal/guptaan_wwt_com/Documents/DS Capstone</vt:lpwstr>
  </property>
</Properties>
</file>